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4" r:id="rId1"/>
  </p:sldMasterIdLst>
  <p:sldIdLst>
    <p:sldId id="256" r:id="rId2"/>
    <p:sldId id="271" r:id="rId3"/>
    <p:sldId id="258" r:id="rId4"/>
    <p:sldId id="259" r:id="rId5"/>
    <p:sldId id="261" r:id="rId6"/>
    <p:sldId id="272" r:id="rId7"/>
    <p:sldId id="274" r:id="rId8"/>
    <p:sldId id="273" r:id="rId9"/>
    <p:sldId id="263" r:id="rId10"/>
    <p:sldId id="264" r:id="rId11"/>
    <p:sldId id="265" r:id="rId12"/>
    <p:sldId id="266" r:id="rId13"/>
    <p:sldId id="268" r:id="rId14"/>
    <p:sldId id="269" r:id="rId15"/>
    <p:sldId id="275" r:id="rId16"/>
    <p:sldId id="277" r:id="rId17"/>
    <p:sldId id="280" r:id="rId18"/>
    <p:sldId id="281" r:id="rId19"/>
    <p:sldId id="282" r:id="rId20"/>
    <p:sldId id="270" r:id="rId21"/>
    <p:sldId id="283" r:id="rId22"/>
    <p:sldId id="284" r:id="rId23"/>
    <p:sldId id="285" r:id="rId24"/>
    <p:sldId id="286" r:id="rId25"/>
    <p:sldId id="28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AE04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80" d="100"/>
          <a:sy n="80" d="100"/>
        </p:scale>
        <p:origin x="120" y="7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86FA2F97-B3EE-448D-ADA0-BDF778A6D729}" type="datetimeFigureOut">
              <a:rPr lang="en-US" smtClean="0"/>
              <a:t>2/19/2017</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DDD014B0-E536-4A82-9CD2-FB34118BDC8D}" type="slidenum">
              <a:rPr lang="en-US" smtClean="0"/>
              <a:t>‹#›</a:t>
            </a:fld>
            <a:endParaRPr lang="en-US"/>
          </a:p>
        </p:txBody>
      </p:sp>
      <p:sp>
        <p:nvSpPr>
          <p:cNvPr id="11" name="Rectangle 10"/>
          <p:cNvSpPr/>
          <p:nvPr/>
        </p:nvSpPr>
        <p:spPr>
          <a:xfrm>
            <a:off x="11292840" y="0"/>
            <a:ext cx="9144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80379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90653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4187771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12799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A2F97-B3EE-448D-ADA0-BDF778A6D729}"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
        <p:nvSpPr>
          <p:cNvPr id="8" name="Rectangle 7"/>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460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FA2F97-B3EE-448D-ADA0-BDF778A6D729}" type="datetimeFigureOut">
              <a:rPr lang="en-US" smtClean="0"/>
              <a:t>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673893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21606"/>
            <a:ext cx="4480560" cy="731520"/>
          </a:xfrm>
        </p:spPr>
        <p:txBody>
          <a:bodyPr anchor="b">
            <a:normAutofit/>
          </a:bodyPr>
          <a:lstStyle>
            <a:lvl1pPr marL="0" indent="0">
              <a:spcBef>
                <a:spcPts val="0"/>
              </a:spcBef>
              <a:buNone/>
              <a:defRPr sz="2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3"/>
          </p:nvPr>
        </p:nvSpPr>
        <p:spPr>
          <a:xfrm>
            <a:off x="6126480" y="1721606"/>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FA2F97-B3EE-448D-ADA0-BDF778A6D729}" type="datetimeFigureOut">
              <a:rPr lang="en-US" smtClean="0"/>
              <a:t>2/19/2017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2314817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FA2F97-B3EE-448D-ADA0-BDF778A6D729}" type="datetimeFigureOut">
              <a:rPr lang="en-US" smtClean="0"/>
              <a:t>2/19/2017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29630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A2F97-B3EE-448D-ADA0-BDF778A6D729}" type="datetimeFigureOut">
              <a:rPr lang="en-US" smtClean="0"/>
              <a:t>2/19/2017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629026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A2F97-B3EE-448D-ADA0-BDF778A6D729}" type="datetimeFigureOut">
              <a:rPr lang="en-US" smtClean="0"/>
              <a:t>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69333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A2F97-B3EE-448D-ADA0-BDF778A6D729}" type="datetimeFigureOut">
              <a:rPr lang="en-US" smtClean="0"/>
              <a:t>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89591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62393"/>
            <a:ext cx="9692640" cy="1428929"/>
          </a:xfrm>
          <a:prstGeom prst="rect">
            <a:avLst/>
          </a:prstGeom>
        </p:spPr>
        <p:txBody>
          <a:bodyPr vert="horz" lIns="91440" tIns="27432"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86FA2F97-B3EE-448D-ADA0-BDF778A6D729}" type="datetimeFigureOut">
              <a:rPr lang="en-US" smtClean="0"/>
              <a:t>2/19/2017</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latin typeface="+mj-lt"/>
              </a:defRPr>
            </a:lvl1pPr>
          </a:lstStyle>
          <a:p>
            <a:fld id="{DDD014B0-E536-4A82-9CD2-FB34118BDC8D}" type="slidenum">
              <a:rPr lang="en-US" smtClean="0"/>
              <a:t>‹#›</a:t>
            </a:fld>
            <a:endParaRPr lang="en-US"/>
          </a:p>
        </p:txBody>
      </p:sp>
    </p:spTree>
    <p:extLst>
      <p:ext uri="{BB962C8B-B14F-4D97-AF65-F5344CB8AC3E}">
        <p14:creationId xmlns:p14="http://schemas.microsoft.com/office/powerpoint/2010/main" val="1467335014"/>
      </p:ext>
    </p:extLst>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bg1"/>
                </a:solidFill>
              </a:rPr>
              <a:t>Chapter 2</a:t>
            </a:r>
          </a:p>
        </p:txBody>
      </p:sp>
      <p:sp>
        <p:nvSpPr>
          <p:cNvPr id="3" name="Subtitle 2"/>
          <p:cNvSpPr>
            <a:spLocks noGrp="1"/>
          </p:cNvSpPr>
          <p:nvPr>
            <p:ph type="subTitle" idx="1"/>
          </p:nvPr>
        </p:nvSpPr>
        <p:spPr/>
        <p:txBody>
          <a:bodyPr>
            <a:normAutofit/>
          </a:bodyPr>
          <a:lstStyle/>
          <a:p>
            <a:r>
              <a:rPr lang="en-US" sz="5400" dirty="0">
                <a:solidFill>
                  <a:schemeClr val="accent1"/>
                </a:solidFill>
                <a:latin typeface="Baskerville Old Face" panose="02020602080505020303" pitchFamily="18" charset="0"/>
              </a:rPr>
              <a:t>Database Systems Concepts and Architecture</a:t>
            </a:r>
          </a:p>
        </p:txBody>
      </p:sp>
    </p:spTree>
    <p:extLst>
      <p:ext uri="{BB962C8B-B14F-4D97-AF65-F5344CB8AC3E}">
        <p14:creationId xmlns:p14="http://schemas.microsoft.com/office/powerpoint/2010/main" val="397073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Schemas, Instances, and Database State</a:t>
            </a:r>
            <a:endParaRPr lang="en-US" sz="3600" b="0" dirty="0"/>
          </a:p>
        </p:txBody>
      </p:sp>
      <p:sp>
        <p:nvSpPr>
          <p:cNvPr id="3" name="Content Placeholder 2"/>
          <p:cNvSpPr>
            <a:spLocks noGrp="1"/>
          </p:cNvSpPr>
          <p:nvPr>
            <p:ph idx="1"/>
          </p:nvPr>
        </p:nvSpPr>
        <p:spPr>
          <a:xfrm>
            <a:off x="1261871" y="1828800"/>
            <a:ext cx="9881409" cy="5029200"/>
          </a:xfrm>
        </p:spPr>
        <p:txBody>
          <a:bodyPr>
            <a:noAutofit/>
          </a:bodyPr>
          <a:lstStyle/>
          <a:p>
            <a:r>
              <a:rPr lang="en-US" dirty="0">
                <a:solidFill>
                  <a:schemeClr val="tx1"/>
                </a:solidFill>
              </a:rPr>
              <a:t>The distinction between database schema and database state is very important.</a:t>
            </a:r>
          </a:p>
          <a:p>
            <a:r>
              <a:rPr lang="en-US" dirty="0">
                <a:solidFill>
                  <a:schemeClr val="tx1"/>
                </a:solidFill>
              </a:rPr>
              <a:t>When we </a:t>
            </a:r>
            <a:r>
              <a:rPr lang="en-US" b="1" dirty="0">
                <a:solidFill>
                  <a:schemeClr val="tx1"/>
                </a:solidFill>
              </a:rPr>
              <a:t>define </a:t>
            </a:r>
            <a:r>
              <a:rPr lang="en-US" dirty="0">
                <a:solidFill>
                  <a:schemeClr val="tx1"/>
                </a:solidFill>
              </a:rPr>
              <a:t>a new database, we specify its database schema.</a:t>
            </a:r>
          </a:p>
          <a:p>
            <a:r>
              <a:rPr lang="en-US" dirty="0">
                <a:solidFill>
                  <a:schemeClr val="tx1"/>
                </a:solidFill>
              </a:rPr>
              <a:t>At this point, the corresponding database state is the </a:t>
            </a:r>
            <a:r>
              <a:rPr lang="en-US" i="1" dirty="0">
                <a:solidFill>
                  <a:srgbClr val="7030A0"/>
                </a:solidFill>
              </a:rPr>
              <a:t>empty state </a:t>
            </a:r>
            <a:r>
              <a:rPr lang="en-US" dirty="0">
                <a:solidFill>
                  <a:schemeClr val="tx1"/>
                </a:solidFill>
              </a:rPr>
              <a:t>with no data. We get the </a:t>
            </a:r>
            <a:r>
              <a:rPr lang="en-US" i="1" dirty="0">
                <a:solidFill>
                  <a:srgbClr val="7030A0"/>
                </a:solidFill>
              </a:rPr>
              <a:t>initial state </a:t>
            </a:r>
            <a:r>
              <a:rPr lang="en-US" dirty="0">
                <a:solidFill>
                  <a:schemeClr val="tx1"/>
                </a:solidFill>
              </a:rPr>
              <a:t>of the database when the database is first </a:t>
            </a:r>
            <a:r>
              <a:rPr lang="en-US" b="1" dirty="0">
                <a:solidFill>
                  <a:schemeClr val="tx1"/>
                </a:solidFill>
              </a:rPr>
              <a:t>populated </a:t>
            </a:r>
            <a:r>
              <a:rPr lang="en-US" dirty="0">
                <a:solidFill>
                  <a:schemeClr val="tx1"/>
                </a:solidFill>
              </a:rPr>
              <a:t>or </a:t>
            </a:r>
            <a:r>
              <a:rPr lang="en-US" b="1" dirty="0">
                <a:solidFill>
                  <a:schemeClr val="tx1"/>
                </a:solidFill>
              </a:rPr>
              <a:t>loaded </a:t>
            </a:r>
            <a:r>
              <a:rPr lang="en-US" dirty="0">
                <a:solidFill>
                  <a:schemeClr val="tx1"/>
                </a:solidFill>
              </a:rPr>
              <a:t>with the initial data. </a:t>
            </a:r>
          </a:p>
          <a:p>
            <a:r>
              <a:rPr lang="en-US" dirty="0">
                <a:solidFill>
                  <a:schemeClr val="tx1"/>
                </a:solidFill>
              </a:rPr>
              <a:t>From then on, every time an update operation is applied to the database, we get another database state. At any point in time, the database has a </a:t>
            </a:r>
            <a:r>
              <a:rPr lang="en-US" i="1" dirty="0">
                <a:solidFill>
                  <a:srgbClr val="7030A0"/>
                </a:solidFill>
              </a:rPr>
              <a:t>current state</a:t>
            </a:r>
            <a:r>
              <a:rPr lang="en-US" dirty="0">
                <a:solidFill>
                  <a:schemeClr val="tx1"/>
                </a:solidFill>
              </a:rPr>
              <a:t>.</a:t>
            </a:r>
          </a:p>
          <a:p>
            <a:r>
              <a:rPr lang="en-US" dirty="0">
                <a:solidFill>
                  <a:schemeClr val="tx1"/>
                </a:solidFill>
              </a:rPr>
              <a:t> The DBMS is partly responsible for ensuring that every state of the database is a </a:t>
            </a:r>
            <a:r>
              <a:rPr lang="en-US" b="1" dirty="0">
                <a:solidFill>
                  <a:srgbClr val="FF0000"/>
                </a:solidFill>
              </a:rPr>
              <a:t>valid state</a:t>
            </a:r>
            <a:r>
              <a:rPr lang="en-US" dirty="0">
                <a:solidFill>
                  <a:schemeClr val="tx1"/>
                </a:solidFill>
              </a:rPr>
              <a:t>—that is, a state that satisfies the structure and constraints specified in the schema</a:t>
            </a:r>
          </a:p>
        </p:txBody>
      </p:sp>
    </p:spTree>
    <p:extLst>
      <p:ext uri="{BB962C8B-B14F-4D97-AF65-F5344CB8AC3E}">
        <p14:creationId xmlns:p14="http://schemas.microsoft.com/office/powerpoint/2010/main" val="3345098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Schema Architecture and Data Independence</a:t>
            </a:r>
          </a:p>
        </p:txBody>
      </p:sp>
      <p:sp>
        <p:nvSpPr>
          <p:cNvPr id="3" name="Content Placeholder 2"/>
          <p:cNvSpPr>
            <a:spLocks noGrp="1"/>
          </p:cNvSpPr>
          <p:nvPr>
            <p:ph idx="1"/>
          </p:nvPr>
        </p:nvSpPr>
        <p:spPr/>
        <p:txBody>
          <a:bodyPr>
            <a:normAutofit/>
          </a:bodyPr>
          <a:lstStyle/>
          <a:p>
            <a:r>
              <a:rPr lang="en-US" sz="2400" dirty="0">
                <a:solidFill>
                  <a:schemeClr val="tx1"/>
                </a:solidFill>
              </a:rPr>
              <a:t>Three important characteristics of the database approach, are</a:t>
            </a:r>
          </a:p>
          <a:p>
            <a:r>
              <a:rPr lang="en-US" sz="2400" dirty="0">
                <a:solidFill>
                  <a:schemeClr val="tx1"/>
                </a:solidFill>
              </a:rPr>
              <a:t>(1) use of a catalog to store the database description (schema) so as to make it self-describing</a:t>
            </a:r>
          </a:p>
          <a:p>
            <a:r>
              <a:rPr lang="en-US" sz="2400" dirty="0">
                <a:solidFill>
                  <a:schemeClr val="tx1"/>
                </a:solidFill>
              </a:rPr>
              <a:t>(2) insulation of programs and data (data independence)</a:t>
            </a:r>
          </a:p>
          <a:p>
            <a:r>
              <a:rPr lang="en-US" sz="2400" dirty="0">
                <a:solidFill>
                  <a:schemeClr val="tx1"/>
                </a:solidFill>
              </a:rPr>
              <a:t>(3) support of multiple user views. </a:t>
            </a:r>
          </a:p>
          <a:p>
            <a:r>
              <a:rPr lang="en-US" sz="2400" dirty="0">
                <a:solidFill>
                  <a:srgbClr val="00B050"/>
                </a:solidFill>
              </a:rPr>
              <a:t>The </a:t>
            </a:r>
            <a:r>
              <a:rPr lang="en-US" sz="2400" b="1" dirty="0">
                <a:solidFill>
                  <a:srgbClr val="00B050"/>
                </a:solidFill>
              </a:rPr>
              <a:t>three-schema architecture</a:t>
            </a:r>
            <a:r>
              <a:rPr lang="en-US" sz="2400" dirty="0">
                <a:solidFill>
                  <a:srgbClr val="00B050"/>
                </a:solidFill>
              </a:rPr>
              <a:t> </a:t>
            </a:r>
            <a:r>
              <a:rPr lang="en-US" sz="2400" dirty="0">
                <a:solidFill>
                  <a:schemeClr val="tx1"/>
                </a:solidFill>
              </a:rPr>
              <a:t>is proposed to help achieve and visualize these characteristics</a:t>
            </a:r>
          </a:p>
        </p:txBody>
      </p:sp>
    </p:spTree>
    <p:extLst>
      <p:ext uri="{BB962C8B-B14F-4D97-AF65-F5344CB8AC3E}">
        <p14:creationId xmlns:p14="http://schemas.microsoft.com/office/powerpoint/2010/main" val="2923984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374" y="402956"/>
            <a:ext cx="9692640" cy="823417"/>
          </a:xfrm>
        </p:spPr>
        <p:txBody>
          <a:bodyPr>
            <a:normAutofit fontScale="90000"/>
          </a:bodyPr>
          <a:lstStyle/>
          <a:p>
            <a:r>
              <a:rPr lang="en-US" dirty="0"/>
              <a:t>Three Schema Architecture and Data Independence</a:t>
            </a:r>
          </a:p>
        </p:txBody>
      </p:sp>
      <p:grpSp>
        <p:nvGrpSpPr>
          <p:cNvPr id="4" name="Group 3"/>
          <p:cNvGrpSpPr/>
          <p:nvPr/>
        </p:nvGrpSpPr>
        <p:grpSpPr>
          <a:xfrm>
            <a:off x="2211818" y="1719517"/>
            <a:ext cx="6008060" cy="4480519"/>
            <a:chOff x="2211818" y="1719517"/>
            <a:chExt cx="6008060" cy="4480519"/>
          </a:xfrm>
        </p:grpSpPr>
        <p:grpSp>
          <p:nvGrpSpPr>
            <p:cNvPr id="12" name="Group 11"/>
            <p:cNvGrpSpPr/>
            <p:nvPr/>
          </p:nvGrpSpPr>
          <p:grpSpPr>
            <a:xfrm>
              <a:off x="4118662" y="1719517"/>
              <a:ext cx="4101216" cy="4480519"/>
              <a:chOff x="6837798" y="1887959"/>
              <a:chExt cx="4101216" cy="4480519"/>
            </a:xfrm>
          </p:grpSpPr>
          <p:pic>
            <p:nvPicPr>
              <p:cNvPr id="3" name="Picture 2"/>
              <p:cNvPicPr>
                <a:picLocks noChangeAspect="1"/>
              </p:cNvPicPr>
              <p:nvPr/>
            </p:nvPicPr>
            <p:blipFill>
              <a:blip r:embed="rId2"/>
              <a:stretch>
                <a:fillRect/>
              </a:stretch>
            </p:blipFill>
            <p:spPr>
              <a:xfrm>
                <a:off x="6837798" y="1887959"/>
                <a:ext cx="4101216" cy="4480519"/>
              </a:xfrm>
              <a:prstGeom prst="rect">
                <a:avLst/>
              </a:prstGeom>
            </p:spPr>
          </p:pic>
          <p:sp>
            <p:nvSpPr>
              <p:cNvPr id="11" name="TextBox 10"/>
              <p:cNvSpPr txBox="1"/>
              <p:nvPr/>
            </p:nvSpPr>
            <p:spPr>
              <a:xfrm>
                <a:off x="8003986" y="3925086"/>
                <a:ext cx="1904512" cy="369332"/>
              </a:xfrm>
              <a:prstGeom prst="rect">
                <a:avLst/>
              </a:prstGeom>
              <a:noFill/>
            </p:spPr>
            <p:txBody>
              <a:bodyPr wrap="square" rtlCol="0">
                <a:spAutoFit/>
              </a:bodyPr>
              <a:lstStyle/>
              <a:p>
                <a:r>
                  <a:rPr lang="en-US" dirty="0">
                    <a:solidFill>
                      <a:schemeClr val="tx1">
                        <a:lumMod val="65000"/>
                        <a:lumOff val="35000"/>
                      </a:schemeClr>
                    </a:solidFill>
                  </a:rPr>
                  <a:t>Logical Schema</a:t>
                </a:r>
              </a:p>
            </p:txBody>
          </p:sp>
        </p:grpSp>
        <p:sp>
          <p:nvSpPr>
            <p:cNvPr id="13" name="TextBox 12"/>
            <p:cNvSpPr txBox="1"/>
            <p:nvPr/>
          </p:nvSpPr>
          <p:spPr>
            <a:xfrm>
              <a:off x="2211820" y="2635858"/>
              <a:ext cx="2323475" cy="369332"/>
            </a:xfrm>
            <a:prstGeom prst="rect">
              <a:avLst/>
            </a:prstGeom>
            <a:noFill/>
          </p:spPr>
          <p:txBody>
            <a:bodyPr wrap="square" rtlCol="0">
              <a:spAutoFit/>
            </a:bodyPr>
            <a:lstStyle/>
            <a:p>
              <a:r>
                <a:rPr lang="en-US" dirty="0"/>
                <a:t>External Level</a:t>
              </a:r>
            </a:p>
          </p:txBody>
        </p:sp>
        <p:sp>
          <p:nvSpPr>
            <p:cNvPr id="14" name="TextBox 13"/>
            <p:cNvSpPr txBox="1"/>
            <p:nvPr/>
          </p:nvSpPr>
          <p:spPr>
            <a:xfrm>
              <a:off x="2211819" y="3756644"/>
              <a:ext cx="2323475" cy="369332"/>
            </a:xfrm>
            <a:prstGeom prst="rect">
              <a:avLst/>
            </a:prstGeom>
            <a:noFill/>
          </p:spPr>
          <p:txBody>
            <a:bodyPr wrap="square" rtlCol="0">
              <a:spAutoFit/>
            </a:bodyPr>
            <a:lstStyle/>
            <a:p>
              <a:r>
                <a:rPr lang="en-US" dirty="0"/>
                <a:t>Logical Level</a:t>
              </a:r>
            </a:p>
          </p:txBody>
        </p:sp>
        <p:sp>
          <p:nvSpPr>
            <p:cNvPr id="15" name="TextBox 14"/>
            <p:cNvSpPr txBox="1"/>
            <p:nvPr/>
          </p:nvSpPr>
          <p:spPr>
            <a:xfrm>
              <a:off x="2211818" y="4985236"/>
              <a:ext cx="2323475" cy="369332"/>
            </a:xfrm>
            <a:prstGeom prst="rect">
              <a:avLst/>
            </a:prstGeom>
            <a:noFill/>
          </p:spPr>
          <p:txBody>
            <a:bodyPr wrap="square" rtlCol="0">
              <a:spAutoFit/>
            </a:bodyPr>
            <a:lstStyle/>
            <a:p>
              <a:r>
                <a:rPr lang="en-US" dirty="0"/>
                <a:t>Internal Level</a:t>
              </a:r>
            </a:p>
          </p:txBody>
        </p:sp>
      </p:grpSp>
    </p:spTree>
    <p:extLst>
      <p:ext uri="{BB962C8B-B14F-4D97-AF65-F5344CB8AC3E}">
        <p14:creationId xmlns:p14="http://schemas.microsoft.com/office/powerpoint/2010/main" val="182378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418454"/>
            <a:ext cx="9692640" cy="776922"/>
          </a:xfrm>
        </p:spPr>
        <p:txBody>
          <a:bodyPr>
            <a:normAutofit fontScale="90000"/>
          </a:bodyPr>
          <a:lstStyle/>
          <a:p>
            <a:r>
              <a:rPr lang="en-US" dirty="0"/>
              <a:t>Three Schema Architecture and Data Independence</a:t>
            </a:r>
          </a:p>
        </p:txBody>
      </p:sp>
      <p:sp>
        <p:nvSpPr>
          <p:cNvPr id="3" name="Content Placeholder 2"/>
          <p:cNvSpPr>
            <a:spLocks noGrp="1"/>
          </p:cNvSpPr>
          <p:nvPr>
            <p:ph idx="1"/>
          </p:nvPr>
        </p:nvSpPr>
        <p:spPr>
          <a:xfrm>
            <a:off x="1261871" y="1410346"/>
            <a:ext cx="9974399" cy="5029200"/>
          </a:xfrm>
        </p:spPr>
        <p:txBody>
          <a:bodyPr>
            <a:normAutofit/>
          </a:bodyPr>
          <a:lstStyle/>
          <a:p>
            <a:r>
              <a:rPr lang="en-US" dirty="0">
                <a:solidFill>
                  <a:schemeClr val="accent4"/>
                </a:solidFill>
              </a:rPr>
              <a:t>The </a:t>
            </a:r>
            <a:r>
              <a:rPr lang="en-US" b="1" dirty="0">
                <a:solidFill>
                  <a:schemeClr val="accent4"/>
                </a:solidFill>
              </a:rPr>
              <a:t>internal level </a:t>
            </a:r>
            <a:r>
              <a:rPr lang="en-US" dirty="0">
                <a:solidFill>
                  <a:schemeClr val="accent4"/>
                </a:solidFill>
              </a:rPr>
              <a:t>has an </a:t>
            </a:r>
            <a:r>
              <a:rPr lang="en-US" b="1" dirty="0">
                <a:solidFill>
                  <a:schemeClr val="accent4"/>
                </a:solidFill>
              </a:rPr>
              <a:t>internal schema</a:t>
            </a:r>
            <a:r>
              <a:rPr lang="en-US" dirty="0">
                <a:solidFill>
                  <a:schemeClr val="tx1"/>
                </a:solidFill>
              </a:rPr>
              <a:t>, which describes the physical storage structure of the database. The internal schema uses a physical data model and describes the complete details of data storage and access paths for the database</a:t>
            </a:r>
          </a:p>
          <a:p>
            <a:r>
              <a:rPr lang="en-US" dirty="0">
                <a:solidFill>
                  <a:schemeClr val="accent5">
                    <a:lumMod val="75000"/>
                  </a:schemeClr>
                </a:solidFill>
              </a:rPr>
              <a:t>The </a:t>
            </a:r>
            <a:r>
              <a:rPr lang="en-US" b="1" dirty="0">
                <a:solidFill>
                  <a:schemeClr val="accent5">
                    <a:lumMod val="75000"/>
                  </a:schemeClr>
                </a:solidFill>
              </a:rPr>
              <a:t>logical level </a:t>
            </a:r>
            <a:r>
              <a:rPr lang="en-US" dirty="0">
                <a:solidFill>
                  <a:schemeClr val="accent5">
                    <a:lumMod val="75000"/>
                  </a:schemeClr>
                </a:solidFill>
              </a:rPr>
              <a:t>has a </a:t>
            </a:r>
            <a:r>
              <a:rPr lang="en-US" b="1" dirty="0">
                <a:solidFill>
                  <a:schemeClr val="accent5">
                    <a:lumMod val="75000"/>
                  </a:schemeClr>
                </a:solidFill>
              </a:rPr>
              <a:t>logical schema</a:t>
            </a:r>
            <a:r>
              <a:rPr lang="en-US" dirty="0">
                <a:solidFill>
                  <a:schemeClr val="tx1"/>
                </a:solidFill>
              </a:rPr>
              <a:t>, which describes the structure of the whole database. The logical schema hides the details of physical storage structures and concentrates on describing entities, data types, relationships, user operations, and constraints. Usually, a representational data model is used to describe the logical schema</a:t>
            </a:r>
          </a:p>
          <a:p>
            <a:r>
              <a:rPr lang="en-US" dirty="0">
                <a:solidFill>
                  <a:srgbClr val="00B050"/>
                </a:solidFill>
              </a:rPr>
              <a:t>The </a:t>
            </a:r>
            <a:r>
              <a:rPr lang="en-US" b="1" dirty="0">
                <a:solidFill>
                  <a:srgbClr val="00B050"/>
                </a:solidFill>
              </a:rPr>
              <a:t>external </a:t>
            </a:r>
            <a:r>
              <a:rPr lang="en-US" dirty="0">
                <a:solidFill>
                  <a:srgbClr val="00B050"/>
                </a:solidFill>
              </a:rPr>
              <a:t>or </a:t>
            </a:r>
            <a:r>
              <a:rPr lang="en-US" b="1" dirty="0">
                <a:solidFill>
                  <a:srgbClr val="00B050"/>
                </a:solidFill>
              </a:rPr>
              <a:t>view level </a:t>
            </a:r>
            <a:r>
              <a:rPr lang="en-US" dirty="0">
                <a:solidFill>
                  <a:srgbClr val="00B050"/>
                </a:solidFill>
              </a:rPr>
              <a:t>includes a number of </a:t>
            </a:r>
            <a:r>
              <a:rPr lang="en-US" b="1" dirty="0">
                <a:solidFill>
                  <a:srgbClr val="00B050"/>
                </a:solidFill>
              </a:rPr>
              <a:t>external schemas </a:t>
            </a:r>
            <a:r>
              <a:rPr lang="en-US" dirty="0">
                <a:solidFill>
                  <a:srgbClr val="00B050"/>
                </a:solidFill>
              </a:rPr>
              <a:t>or </a:t>
            </a:r>
            <a:r>
              <a:rPr lang="en-US" b="1" dirty="0">
                <a:solidFill>
                  <a:srgbClr val="00B050"/>
                </a:solidFill>
              </a:rPr>
              <a:t>user views</a:t>
            </a:r>
            <a:r>
              <a:rPr lang="en-US" dirty="0">
                <a:solidFill>
                  <a:schemeClr val="tx1"/>
                </a:solidFill>
              </a:rPr>
              <a:t>. Each external schema describes the part of the database that a particular user group is interested in and hides the rest of the database from that user group</a:t>
            </a:r>
          </a:p>
        </p:txBody>
      </p:sp>
    </p:spTree>
    <p:extLst>
      <p:ext uri="{BB962C8B-B14F-4D97-AF65-F5344CB8AC3E}">
        <p14:creationId xmlns:p14="http://schemas.microsoft.com/office/powerpoint/2010/main" val="399343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Schema Architecture</a:t>
            </a:r>
          </a:p>
        </p:txBody>
      </p:sp>
      <p:pic>
        <p:nvPicPr>
          <p:cNvPr id="4" name="Content Placeholder 3"/>
          <p:cNvPicPr>
            <a:picLocks noGrp="1" noChangeAspect="1"/>
          </p:cNvPicPr>
          <p:nvPr>
            <p:ph idx="1"/>
          </p:nvPr>
        </p:nvPicPr>
        <p:blipFill>
          <a:blip r:embed="rId2"/>
          <a:stretch>
            <a:fillRect/>
          </a:stretch>
        </p:blipFill>
        <p:spPr>
          <a:xfrm>
            <a:off x="1379095" y="1856696"/>
            <a:ext cx="8591846" cy="4723986"/>
          </a:xfrm>
          <a:prstGeom prst="rect">
            <a:avLst/>
          </a:prstGeom>
        </p:spPr>
      </p:pic>
      <p:sp>
        <p:nvSpPr>
          <p:cNvPr id="5" name="TextBox 4"/>
          <p:cNvSpPr txBox="1"/>
          <p:nvPr/>
        </p:nvSpPr>
        <p:spPr>
          <a:xfrm>
            <a:off x="1543987" y="3297835"/>
            <a:ext cx="1618938" cy="369332"/>
          </a:xfrm>
          <a:prstGeom prst="rect">
            <a:avLst/>
          </a:prstGeom>
          <a:noFill/>
        </p:spPr>
        <p:txBody>
          <a:bodyPr wrap="square" rtlCol="0">
            <a:spAutoFit/>
          </a:bodyPr>
          <a:lstStyle/>
          <a:p>
            <a:r>
              <a:rPr lang="en-US" dirty="0">
                <a:solidFill>
                  <a:schemeClr val="tx1">
                    <a:lumMod val="85000"/>
                    <a:lumOff val="15000"/>
                  </a:schemeClr>
                </a:solidFill>
              </a:rPr>
              <a:t>Logical Level</a:t>
            </a:r>
          </a:p>
        </p:txBody>
      </p:sp>
    </p:spTree>
    <p:extLst>
      <p:ext uri="{BB962C8B-B14F-4D97-AF65-F5344CB8AC3E}">
        <p14:creationId xmlns:p14="http://schemas.microsoft.com/office/powerpoint/2010/main" val="3806409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Independence</a:t>
            </a:r>
          </a:p>
        </p:txBody>
      </p:sp>
      <p:sp>
        <p:nvSpPr>
          <p:cNvPr id="3" name="Content Placeholder 2"/>
          <p:cNvSpPr>
            <a:spLocks noGrp="1"/>
          </p:cNvSpPr>
          <p:nvPr>
            <p:ph idx="1"/>
          </p:nvPr>
        </p:nvSpPr>
        <p:spPr/>
        <p:txBody>
          <a:bodyPr/>
          <a:lstStyle/>
          <a:p>
            <a:r>
              <a:rPr lang="en-US" sz="2400" dirty="0" smtClean="0">
                <a:solidFill>
                  <a:schemeClr val="tx1"/>
                </a:solidFill>
              </a:rPr>
              <a:t>It </a:t>
            </a:r>
            <a:r>
              <a:rPr lang="en-US" sz="2400" dirty="0" smtClean="0">
                <a:solidFill>
                  <a:schemeClr val="tx1"/>
                </a:solidFill>
              </a:rPr>
              <a:t>can </a:t>
            </a:r>
            <a:r>
              <a:rPr lang="en-US" sz="2400" dirty="0">
                <a:solidFill>
                  <a:schemeClr val="tx1"/>
                </a:solidFill>
              </a:rPr>
              <a:t>be defined as the capacity to change the schema at </a:t>
            </a:r>
            <a:r>
              <a:rPr lang="en-US" sz="2400" dirty="0" smtClean="0">
                <a:solidFill>
                  <a:schemeClr val="tx1"/>
                </a:solidFill>
              </a:rPr>
              <a:t>one level </a:t>
            </a:r>
            <a:r>
              <a:rPr lang="en-US" sz="2400" dirty="0">
                <a:solidFill>
                  <a:schemeClr val="tx1"/>
                </a:solidFill>
              </a:rPr>
              <a:t>of a database system without having to change the schema at the next </a:t>
            </a:r>
            <a:r>
              <a:rPr lang="en-US" sz="2400" dirty="0" smtClean="0">
                <a:solidFill>
                  <a:schemeClr val="tx1"/>
                </a:solidFill>
              </a:rPr>
              <a:t>higher level.</a:t>
            </a:r>
          </a:p>
          <a:p>
            <a:r>
              <a:rPr lang="en-US" sz="2400" dirty="0" smtClean="0">
                <a:solidFill>
                  <a:srgbClr val="00B0F0"/>
                </a:solidFill>
              </a:rPr>
              <a:t>We </a:t>
            </a:r>
            <a:r>
              <a:rPr lang="en-US" sz="2400" dirty="0">
                <a:solidFill>
                  <a:srgbClr val="00B0F0"/>
                </a:solidFill>
              </a:rPr>
              <a:t>can define two types of data </a:t>
            </a:r>
            <a:r>
              <a:rPr lang="en-US" sz="2400" dirty="0" smtClean="0">
                <a:solidFill>
                  <a:srgbClr val="00B0F0"/>
                </a:solidFill>
              </a:rPr>
              <a:t>independence:</a:t>
            </a:r>
          </a:p>
          <a:p>
            <a:pPr lvl="1"/>
            <a:r>
              <a:rPr lang="en-US" sz="2200" dirty="0" smtClean="0">
                <a:solidFill>
                  <a:schemeClr val="tx1"/>
                </a:solidFill>
              </a:rPr>
              <a:t>Logical data independence</a:t>
            </a:r>
          </a:p>
          <a:p>
            <a:pPr lvl="1"/>
            <a:r>
              <a:rPr lang="en-US" sz="2200" dirty="0" smtClean="0">
                <a:solidFill>
                  <a:schemeClr val="tx1"/>
                </a:solidFill>
              </a:rPr>
              <a:t>Physical data independence</a:t>
            </a:r>
            <a:endParaRPr lang="en-US" sz="2200" dirty="0">
              <a:solidFill>
                <a:schemeClr val="tx1"/>
              </a:solidFill>
            </a:endParaRPr>
          </a:p>
        </p:txBody>
      </p:sp>
    </p:spTree>
    <p:extLst>
      <p:ext uri="{BB962C8B-B14F-4D97-AF65-F5344CB8AC3E}">
        <p14:creationId xmlns:p14="http://schemas.microsoft.com/office/powerpoint/2010/main" val="481955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Data Independence</a:t>
            </a:r>
            <a:endParaRPr lang="en-US" dirty="0"/>
          </a:p>
        </p:txBody>
      </p:sp>
      <p:sp>
        <p:nvSpPr>
          <p:cNvPr id="3" name="Content Placeholder 2"/>
          <p:cNvSpPr>
            <a:spLocks noGrp="1"/>
          </p:cNvSpPr>
          <p:nvPr>
            <p:ph idx="1"/>
          </p:nvPr>
        </p:nvSpPr>
        <p:spPr/>
        <p:txBody>
          <a:bodyPr>
            <a:normAutofit/>
          </a:bodyPr>
          <a:lstStyle/>
          <a:p>
            <a:r>
              <a:rPr lang="en-US" sz="2400" dirty="0" smtClean="0">
                <a:solidFill>
                  <a:schemeClr val="tx1"/>
                </a:solidFill>
              </a:rPr>
              <a:t>It is </a:t>
            </a:r>
            <a:r>
              <a:rPr lang="en-US" sz="2400" dirty="0">
                <a:solidFill>
                  <a:schemeClr val="tx1"/>
                </a:solidFill>
              </a:rPr>
              <a:t>the capacity to change the </a:t>
            </a:r>
            <a:r>
              <a:rPr lang="en-US" sz="2400" dirty="0" smtClean="0">
                <a:solidFill>
                  <a:schemeClr val="tx1"/>
                </a:solidFill>
              </a:rPr>
              <a:t>logical schema without </a:t>
            </a:r>
            <a:r>
              <a:rPr lang="en-US" sz="2400" dirty="0">
                <a:solidFill>
                  <a:schemeClr val="tx1"/>
                </a:solidFill>
              </a:rPr>
              <a:t>having to change external schemas or application </a:t>
            </a:r>
            <a:r>
              <a:rPr lang="en-US" sz="2400" dirty="0" smtClean="0">
                <a:solidFill>
                  <a:schemeClr val="tx1"/>
                </a:solidFill>
              </a:rPr>
              <a:t>programs</a:t>
            </a:r>
          </a:p>
          <a:p>
            <a:r>
              <a:rPr lang="en-US" sz="2400" dirty="0" smtClean="0">
                <a:solidFill>
                  <a:schemeClr val="tx1"/>
                </a:solidFill>
              </a:rPr>
              <a:t>We may </a:t>
            </a:r>
            <a:r>
              <a:rPr lang="en-US" sz="2400" dirty="0">
                <a:solidFill>
                  <a:schemeClr val="tx1"/>
                </a:solidFill>
              </a:rPr>
              <a:t>change the conceptual schema to </a:t>
            </a:r>
            <a:r>
              <a:rPr lang="en-US" sz="2400" dirty="0">
                <a:solidFill>
                  <a:schemeClr val="accent3">
                    <a:lumMod val="75000"/>
                  </a:schemeClr>
                </a:solidFill>
              </a:rPr>
              <a:t>expand the database</a:t>
            </a:r>
            <a:r>
              <a:rPr lang="en-US" sz="2400" dirty="0">
                <a:solidFill>
                  <a:schemeClr val="tx1"/>
                </a:solidFill>
              </a:rPr>
              <a:t> (by adding </a:t>
            </a:r>
            <a:r>
              <a:rPr lang="en-US" sz="2400" dirty="0" smtClean="0">
                <a:solidFill>
                  <a:schemeClr val="tx1"/>
                </a:solidFill>
              </a:rPr>
              <a:t>a record </a:t>
            </a:r>
            <a:r>
              <a:rPr lang="en-US" sz="2400" dirty="0">
                <a:solidFill>
                  <a:schemeClr val="tx1"/>
                </a:solidFill>
              </a:rPr>
              <a:t>type or data item), </a:t>
            </a:r>
            <a:r>
              <a:rPr lang="en-US" sz="2400" dirty="0">
                <a:solidFill>
                  <a:schemeClr val="accent3">
                    <a:lumMod val="75000"/>
                  </a:schemeClr>
                </a:solidFill>
              </a:rPr>
              <a:t>to change constraints, or to reduce the </a:t>
            </a:r>
            <a:r>
              <a:rPr lang="en-US" sz="2400" dirty="0" smtClean="0">
                <a:solidFill>
                  <a:schemeClr val="accent3">
                    <a:lumMod val="75000"/>
                  </a:schemeClr>
                </a:solidFill>
              </a:rPr>
              <a:t>database</a:t>
            </a:r>
            <a:r>
              <a:rPr lang="en-US" sz="2400" dirty="0" smtClean="0">
                <a:solidFill>
                  <a:schemeClr val="tx1"/>
                </a:solidFill>
              </a:rPr>
              <a:t> (by </a:t>
            </a:r>
            <a:r>
              <a:rPr lang="en-US" sz="2400" dirty="0">
                <a:solidFill>
                  <a:schemeClr val="tx1"/>
                </a:solidFill>
              </a:rPr>
              <a:t>removing a record type or data item</a:t>
            </a:r>
            <a:r>
              <a:rPr lang="en-US" sz="2400" dirty="0" smtClean="0">
                <a:solidFill>
                  <a:schemeClr val="tx1"/>
                </a:solidFill>
              </a:rPr>
              <a:t>)</a:t>
            </a:r>
          </a:p>
          <a:p>
            <a:r>
              <a:rPr lang="en-US" sz="2400" dirty="0" smtClean="0">
                <a:solidFill>
                  <a:schemeClr val="tx1"/>
                </a:solidFill>
              </a:rPr>
              <a:t>In the last case, only the affected views by the changes will be updated</a:t>
            </a:r>
            <a:endParaRPr lang="en-US" sz="2400" dirty="0">
              <a:solidFill>
                <a:schemeClr val="tx1"/>
              </a:solidFill>
            </a:endParaRPr>
          </a:p>
        </p:txBody>
      </p:sp>
    </p:spTree>
    <p:extLst>
      <p:ext uri="{BB962C8B-B14F-4D97-AF65-F5344CB8AC3E}">
        <p14:creationId xmlns:p14="http://schemas.microsoft.com/office/powerpoint/2010/main" val="3823528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Data Independence</a:t>
            </a:r>
            <a:endParaRPr lang="en-US" dirty="0"/>
          </a:p>
        </p:txBody>
      </p:sp>
      <p:sp>
        <p:nvSpPr>
          <p:cNvPr id="3" name="Content Placeholder 2"/>
          <p:cNvSpPr>
            <a:spLocks noGrp="1"/>
          </p:cNvSpPr>
          <p:nvPr>
            <p:ph idx="1"/>
          </p:nvPr>
        </p:nvSpPr>
        <p:spPr/>
        <p:txBody>
          <a:bodyPr>
            <a:normAutofit lnSpcReduction="10000"/>
          </a:bodyPr>
          <a:lstStyle/>
          <a:p>
            <a:r>
              <a:rPr lang="en-US" sz="2400" dirty="0" smtClean="0">
                <a:solidFill>
                  <a:schemeClr val="tx1"/>
                </a:solidFill>
              </a:rPr>
              <a:t>It is </a:t>
            </a:r>
            <a:r>
              <a:rPr lang="en-US" sz="2400" dirty="0">
                <a:solidFill>
                  <a:schemeClr val="tx1"/>
                </a:solidFill>
              </a:rPr>
              <a:t>the capacity to change the internal </a:t>
            </a:r>
            <a:r>
              <a:rPr lang="en-US" sz="2400" dirty="0" smtClean="0">
                <a:solidFill>
                  <a:schemeClr val="tx1"/>
                </a:solidFill>
              </a:rPr>
              <a:t>schema without </a:t>
            </a:r>
            <a:r>
              <a:rPr lang="en-US" sz="2400" dirty="0">
                <a:solidFill>
                  <a:schemeClr val="tx1"/>
                </a:solidFill>
              </a:rPr>
              <a:t>having to change the </a:t>
            </a:r>
            <a:r>
              <a:rPr lang="en-US" sz="2400" dirty="0" smtClean="0">
                <a:solidFill>
                  <a:schemeClr val="tx1"/>
                </a:solidFill>
              </a:rPr>
              <a:t>logical schema. </a:t>
            </a:r>
            <a:r>
              <a:rPr lang="en-US" sz="2400" dirty="0">
                <a:solidFill>
                  <a:schemeClr val="tx1"/>
                </a:solidFill>
              </a:rPr>
              <a:t>Hence, the </a:t>
            </a:r>
            <a:r>
              <a:rPr lang="en-US" sz="2400" dirty="0" smtClean="0">
                <a:solidFill>
                  <a:schemeClr val="tx1"/>
                </a:solidFill>
              </a:rPr>
              <a:t>external schemas </a:t>
            </a:r>
            <a:r>
              <a:rPr lang="en-US" sz="2400" dirty="0">
                <a:solidFill>
                  <a:schemeClr val="tx1"/>
                </a:solidFill>
              </a:rPr>
              <a:t>need not be changed as </a:t>
            </a:r>
            <a:r>
              <a:rPr lang="en-US" sz="2400" dirty="0" smtClean="0">
                <a:solidFill>
                  <a:schemeClr val="tx1"/>
                </a:solidFill>
              </a:rPr>
              <a:t>well.</a:t>
            </a:r>
          </a:p>
          <a:p>
            <a:r>
              <a:rPr lang="en-US" sz="2400" dirty="0">
                <a:solidFill>
                  <a:schemeClr val="tx1"/>
                </a:solidFill>
              </a:rPr>
              <a:t>Changes to the internal schema, such as </a:t>
            </a:r>
            <a:r>
              <a:rPr lang="en-US" sz="2400" dirty="0">
                <a:solidFill>
                  <a:schemeClr val="accent4"/>
                </a:solidFill>
              </a:rPr>
              <a:t>using different file organizations or storage structures, using different storage devices, modifying indexes or hashing algorithms</a:t>
            </a:r>
            <a:r>
              <a:rPr lang="en-US" sz="2400" dirty="0">
                <a:solidFill>
                  <a:schemeClr val="tx1"/>
                </a:solidFill>
              </a:rPr>
              <a:t>, should be possible without having to change the conceptual or external schemas. From the users’ point of view, the only effect that may be noticed is a change in </a:t>
            </a:r>
            <a:r>
              <a:rPr lang="en-US" sz="2400" dirty="0" smtClean="0">
                <a:solidFill>
                  <a:schemeClr val="tx1"/>
                </a:solidFill>
              </a:rPr>
              <a:t>performance</a:t>
            </a:r>
          </a:p>
          <a:p>
            <a:r>
              <a:rPr lang="en-US" sz="2400" dirty="0">
                <a:solidFill>
                  <a:schemeClr val="tx1"/>
                </a:solidFill>
              </a:rPr>
              <a:t>In fact, </a:t>
            </a:r>
            <a:r>
              <a:rPr lang="en-US" sz="2400" dirty="0">
                <a:solidFill>
                  <a:srgbClr val="C00000"/>
                </a:solidFill>
              </a:rPr>
              <a:t>deterioration in performance </a:t>
            </a:r>
            <a:r>
              <a:rPr lang="en-US" sz="2400" dirty="0">
                <a:solidFill>
                  <a:schemeClr val="tx1"/>
                </a:solidFill>
              </a:rPr>
              <a:t>is the most common reason for internal schema changes</a:t>
            </a:r>
            <a:endParaRPr lang="en-US" sz="2400" dirty="0" smtClean="0">
              <a:solidFill>
                <a:schemeClr val="tx1"/>
              </a:solidFill>
            </a:endParaRPr>
          </a:p>
          <a:p>
            <a:endParaRPr lang="en-US" sz="2200" dirty="0">
              <a:solidFill>
                <a:schemeClr val="tx1"/>
              </a:solidFill>
            </a:endParaRPr>
          </a:p>
        </p:txBody>
      </p:sp>
    </p:spTree>
    <p:extLst>
      <p:ext uri="{BB962C8B-B14F-4D97-AF65-F5344CB8AC3E}">
        <p14:creationId xmlns:p14="http://schemas.microsoft.com/office/powerpoint/2010/main" val="939536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Centralized DBMSs Architecture</a:t>
            </a:r>
            <a:endParaRPr lang="en-US" dirty="0"/>
          </a:p>
        </p:txBody>
      </p:sp>
      <p:sp>
        <p:nvSpPr>
          <p:cNvPr id="3" name="Content Placeholder 2"/>
          <p:cNvSpPr>
            <a:spLocks noGrp="1"/>
          </p:cNvSpPr>
          <p:nvPr>
            <p:ph idx="1"/>
          </p:nvPr>
        </p:nvSpPr>
        <p:spPr/>
        <p:txBody>
          <a:bodyPr>
            <a:normAutofit lnSpcReduction="10000"/>
          </a:bodyPr>
          <a:lstStyle/>
          <a:p>
            <a:r>
              <a:rPr lang="en-US" sz="2400" dirty="0"/>
              <a:t>Earlier architectures used </a:t>
            </a:r>
            <a:r>
              <a:rPr lang="en-US" sz="2400" dirty="0">
                <a:solidFill>
                  <a:schemeClr val="accent3"/>
                </a:solidFill>
              </a:rPr>
              <a:t>mainframe computers </a:t>
            </a:r>
            <a:r>
              <a:rPr lang="en-US" sz="2400" dirty="0"/>
              <a:t>to </a:t>
            </a:r>
            <a:r>
              <a:rPr lang="en-US" sz="2400" dirty="0" smtClean="0"/>
              <a:t>provide the </a:t>
            </a:r>
            <a:r>
              <a:rPr lang="en-US" sz="2400" dirty="0"/>
              <a:t>main processing for all system functions, including user application </a:t>
            </a:r>
            <a:r>
              <a:rPr lang="en-US" sz="2400" dirty="0" smtClean="0"/>
              <a:t>programs and </a:t>
            </a:r>
            <a:r>
              <a:rPr lang="en-US" sz="2400" dirty="0"/>
              <a:t>user interface programs, as well as all the DBMS functionality. </a:t>
            </a:r>
            <a:endParaRPr lang="en-US" sz="2400" dirty="0" smtClean="0"/>
          </a:p>
          <a:p>
            <a:r>
              <a:rPr lang="en-US" sz="2400" dirty="0" smtClean="0"/>
              <a:t>The </a:t>
            </a:r>
            <a:r>
              <a:rPr lang="en-US" sz="2400" dirty="0"/>
              <a:t>reason </a:t>
            </a:r>
            <a:r>
              <a:rPr lang="en-US" sz="2400" dirty="0" smtClean="0"/>
              <a:t>was that </a:t>
            </a:r>
            <a:r>
              <a:rPr lang="en-US" sz="2400" dirty="0"/>
              <a:t>most users accessed such systems via </a:t>
            </a:r>
            <a:r>
              <a:rPr lang="en-US" sz="2400" dirty="0">
                <a:solidFill>
                  <a:srgbClr val="0070C0"/>
                </a:solidFill>
              </a:rPr>
              <a:t>computer terminals </a:t>
            </a:r>
            <a:r>
              <a:rPr lang="en-US" sz="2400" dirty="0"/>
              <a:t>that did </a:t>
            </a:r>
            <a:r>
              <a:rPr lang="en-US" sz="2400" dirty="0">
                <a:solidFill>
                  <a:srgbClr val="00B050"/>
                </a:solidFill>
              </a:rPr>
              <a:t>not have </a:t>
            </a:r>
            <a:r>
              <a:rPr lang="en-US" sz="2400" dirty="0" smtClean="0">
                <a:solidFill>
                  <a:srgbClr val="00B050"/>
                </a:solidFill>
              </a:rPr>
              <a:t>processing power</a:t>
            </a:r>
            <a:r>
              <a:rPr lang="en-US" sz="2400" dirty="0" smtClean="0"/>
              <a:t> </a:t>
            </a:r>
            <a:r>
              <a:rPr lang="en-US" sz="2400" dirty="0"/>
              <a:t>and only provided display capabilities. </a:t>
            </a:r>
            <a:endParaRPr lang="en-US" sz="2400" dirty="0" smtClean="0"/>
          </a:p>
          <a:p>
            <a:r>
              <a:rPr lang="en-US" sz="2400" dirty="0" smtClean="0"/>
              <a:t>Therefore</a:t>
            </a:r>
            <a:r>
              <a:rPr lang="en-US" sz="2400" dirty="0"/>
              <a:t>, </a:t>
            </a:r>
            <a:r>
              <a:rPr lang="en-US" sz="2400" dirty="0">
                <a:solidFill>
                  <a:srgbClr val="7030A0"/>
                </a:solidFill>
              </a:rPr>
              <a:t>all processing </a:t>
            </a:r>
            <a:r>
              <a:rPr lang="en-US" sz="2400" dirty="0" smtClean="0">
                <a:solidFill>
                  <a:srgbClr val="7030A0"/>
                </a:solidFill>
              </a:rPr>
              <a:t>was performed </a:t>
            </a:r>
            <a:r>
              <a:rPr lang="en-US" sz="2400" dirty="0">
                <a:solidFill>
                  <a:srgbClr val="7030A0"/>
                </a:solidFill>
              </a:rPr>
              <a:t>remotely on the computer system</a:t>
            </a:r>
            <a:r>
              <a:rPr lang="en-US" sz="2400" dirty="0"/>
              <a:t>, and only display information </a:t>
            </a:r>
            <a:r>
              <a:rPr lang="en-US" sz="2400" dirty="0" smtClean="0"/>
              <a:t>and controls </a:t>
            </a:r>
            <a:r>
              <a:rPr lang="en-US" sz="2400" dirty="0"/>
              <a:t>were sent from the computer to the display terminals, which were </a:t>
            </a:r>
            <a:r>
              <a:rPr lang="en-US" sz="2400" dirty="0" smtClean="0"/>
              <a:t>connected to </a:t>
            </a:r>
            <a:r>
              <a:rPr lang="en-US" sz="2400" dirty="0"/>
              <a:t>the central computer via various types of communications networks</a:t>
            </a:r>
            <a:endParaRPr lang="en-US" sz="2200" dirty="0">
              <a:solidFill>
                <a:schemeClr val="tx1"/>
              </a:solidFill>
            </a:endParaRPr>
          </a:p>
        </p:txBody>
      </p:sp>
    </p:spTree>
    <p:extLst>
      <p:ext uri="{BB962C8B-B14F-4D97-AF65-F5344CB8AC3E}">
        <p14:creationId xmlns:p14="http://schemas.microsoft.com/office/powerpoint/2010/main" val="4244338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Centralized DBMSs Architecture</a:t>
            </a:r>
            <a:endParaRPr lang="en-US" dirty="0"/>
          </a:p>
        </p:txBody>
      </p:sp>
      <p:pic>
        <p:nvPicPr>
          <p:cNvPr id="4" name="Picture 3"/>
          <p:cNvPicPr>
            <a:picLocks noChangeAspect="1"/>
          </p:cNvPicPr>
          <p:nvPr/>
        </p:nvPicPr>
        <p:blipFill>
          <a:blip r:embed="rId2"/>
          <a:stretch>
            <a:fillRect/>
          </a:stretch>
        </p:blipFill>
        <p:spPr>
          <a:xfrm>
            <a:off x="2889540" y="1875770"/>
            <a:ext cx="5676943" cy="4704595"/>
          </a:xfrm>
          <a:prstGeom prst="rect">
            <a:avLst/>
          </a:prstGeom>
        </p:spPr>
      </p:pic>
    </p:spTree>
    <p:extLst>
      <p:ext uri="{BB962C8B-B14F-4D97-AF65-F5344CB8AC3E}">
        <p14:creationId xmlns:p14="http://schemas.microsoft.com/office/powerpoint/2010/main" val="3316099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Abstraction</a:t>
            </a:r>
          </a:p>
        </p:txBody>
      </p:sp>
      <p:sp>
        <p:nvSpPr>
          <p:cNvPr id="3" name="Content Placeholder 2"/>
          <p:cNvSpPr>
            <a:spLocks noGrp="1"/>
          </p:cNvSpPr>
          <p:nvPr>
            <p:ph idx="1"/>
          </p:nvPr>
        </p:nvSpPr>
        <p:spPr>
          <a:xfrm>
            <a:off x="1261872" y="1828800"/>
            <a:ext cx="9879740" cy="5029200"/>
          </a:xfrm>
        </p:spPr>
        <p:txBody>
          <a:bodyPr>
            <a:normAutofit/>
          </a:bodyPr>
          <a:lstStyle/>
          <a:p>
            <a:r>
              <a:rPr lang="en-US" sz="2400" dirty="0">
                <a:solidFill>
                  <a:schemeClr val="tx1"/>
                </a:solidFill>
              </a:rPr>
              <a:t>One fundamental characteristic of the database approach is that it provides some level of </a:t>
            </a:r>
            <a:r>
              <a:rPr lang="en-US" sz="2400" i="1" dirty="0">
                <a:solidFill>
                  <a:srgbClr val="AE0496"/>
                </a:solidFill>
              </a:rPr>
              <a:t>data abstraction</a:t>
            </a:r>
          </a:p>
          <a:p>
            <a:endParaRPr lang="en-US" sz="2400" dirty="0">
              <a:solidFill>
                <a:schemeClr val="tx1"/>
              </a:solidFill>
            </a:endParaRPr>
          </a:p>
          <a:p>
            <a:r>
              <a:rPr lang="en-US" sz="2400" dirty="0">
                <a:solidFill>
                  <a:schemeClr val="tx1"/>
                </a:solidFill>
              </a:rPr>
              <a:t>By data abstraction we mean that </a:t>
            </a:r>
            <a:r>
              <a:rPr lang="en-US" sz="2400" dirty="0">
                <a:solidFill>
                  <a:srgbClr val="0070C0"/>
                </a:solidFill>
              </a:rPr>
              <a:t>the system hides certain details of how the data are physically stored and maintained</a:t>
            </a:r>
          </a:p>
          <a:p>
            <a:endParaRPr lang="en-US" sz="2400" dirty="0">
              <a:solidFill>
                <a:schemeClr val="tx1"/>
              </a:solidFill>
            </a:endParaRPr>
          </a:p>
          <a:p>
            <a:r>
              <a:rPr lang="en-US" sz="2400" dirty="0">
                <a:solidFill>
                  <a:schemeClr val="tx1"/>
                </a:solidFill>
              </a:rPr>
              <a:t>Data abstraction enables different users to perceive data at their preferred level of detail</a:t>
            </a:r>
          </a:p>
          <a:p>
            <a:endParaRPr lang="en-US" sz="2400" dirty="0">
              <a:solidFill>
                <a:schemeClr val="tx1"/>
              </a:solidFill>
            </a:endParaRPr>
          </a:p>
          <a:p>
            <a:r>
              <a:rPr lang="en-US" sz="2400" dirty="0">
                <a:solidFill>
                  <a:srgbClr val="FF0000"/>
                </a:solidFill>
              </a:rPr>
              <a:t>Data model </a:t>
            </a:r>
            <a:r>
              <a:rPr lang="en-US" sz="2400" dirty="0">
                <a:solidFill>
                  <a:schemeClr val="tx1"/>
                </a:solidFill>
              </a:rPr>
              <a:t>p</a:t>
            </a:r>
            <a:r>
              <a:rPr lang="en-US" altLang="en-US" sz="2400" dirty="0">
                <a:solidFill>
                  <a:schemeClr val="tx1"/>
                </a:solidFill>
              </a:rPr>
              <a:t>rovides means to achieve data abstraction</a:t>
            </a:r>
          </a:p>
          <a:p>
            <a:endParaRPr lang="en-US" sz="2400" dirty="0">
              <a:solidFill>
                <a:schemeClr val="tx1"/>
              </a:solidFill>
            </a:endParaRPr>
          </a:p>
        </p:txBody>
      </p:sp>
    </p:spTree>
    <p:extLst>
      <p:ext uri="{BB962C8B-B14F-4D97-AF65-F5344CB8AC3E}">
        <p14:creationId xmlns:p14="http://schemas.microsoft.com/office/powerpoint/2010/main" val="2997254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132348"/>
            <a:ext cx="10107970" cy="849111"/>
          </a:xfrm>
        </p:spPr>
        <p:txBody>
          <a:bodyPr/>
          <a:lstStyle/>
          <a:p>
            <a:r>
              <a:rPr lang="en-US" dirty="0"/>
              <a:t>Basic Client/Server Architectures</a:t>
            </a:r>
            <a:endParaRPr lang="en-US" dirty="0"/>
          </a:p>
        </p:txBody>
      </p:sp>
      <p:sp>
        <p:nvSpPr>
          <p:cNvPr id="3" name="Content Placeholder 2"/>
          <p:cNvSpPr>
            <a:spLocks noGrp="1"/>
          </p:cNvSpPr>
          <p:nvPr>
            <p:ph idx="1"/>
          </p:nvPr>
        </p:nvSpPr>
        <p:spPr>
          <a:xfrm>
            <a:off x="421346" y="1576136"/>
            <a:ext cx="9963591" cy="4351337"/>
          </a:xfrm>
        </p:spPr>
        <p:txBody>
          <a:bodyPr>
            <a:normAutofit fontScale="92500"/>
          </a:bodyPr>
          <a:lstStyle/>
          <a:p>
            <a:r>
              <a:rPr lang="en-US" sz="2200" dirty="0">
                <a:solidFill>
                  <a:schemeClr val="tx1"/>
                </a:solidFill>
              </a:rPr>
              <a:t>The </a:t>
            </a:r>
            <a:r>
              <a:rPr lang="en-US" sz="2200" dirty="0">
                <a:solidFill>
                  <a:srgbClr val="0070C0"/>
                </a:solidFill>
              </a:rPr>
              <a:t>client/server</a:t>
            </a:r>
            <a:r>
              <a:rPr lang="en-US" sz="2200" b="1" dirty="0">
                <a:solidFill>
                  <a:srgbClr val="0070C0"/>
                </a:solidFill>
              </a:rPr>
              <a:t> </a:t>
            </a:r>
            <a:r>
              <a:rPr lang="en-US" sz="2200" dirty="0">
                <a:solidFill>
                  <a:srgbClr val="0070C0"/>
                </a:solidFill>
              </a:rPr>
              <a:t>architecture</a:t>
            </a:r>
            <a:r>
              <a:rPr lang="en-US" sz="2200" b="1" dirty="0">
                <a:solidFill>
                  <a:srgbClr val="0070C0"/>
                </a:solidFill>
              </a:rPr>
              <a:t> </a:t>
            </a:r>
            <a:r>
              <a:rPr lang="en-US" sz="2200" dirty="0">
                <a:solidFill>
                  <a:schemeClr val="tx1"/>
                </a:solidFill>
              </a:rPr>
              <a:t>was developed to deal with computing </a:t>
            </a:r>
            <a:r>
              <a:rPr lang="en-US" sz="2200" dirty="0" smtClean="0">
                <a:solidFill>
                  <a:schemeClr val="tx1"/>
                </a:solidFill>
              </a:rPr>
              <a:t>environments in </a:t>
            </a:r>
            <a:r>
              <a:rPr lang="en-US" sz="2200" dirty="0">
                <a:solidFill>
                  <a:schemeClr val="tx1"/>
                </a:solidFill>
              </a:rPr>
              <a:t>which a large number of PCs, workstations, file servers, </a:t>
            </a:r>
            <a:r>
              <a:rPr lang="en-US" sz="2200" dirty="0" smtClean="0">
                <a:solidFill>
                  <a:schemeClr val="tx1"/>
                </a:solidFill>
              </a:rPr>
              <a:t>print servers, data</a:t>
            </a:r>
            <a:r>
              <a:rPr lang="en-US" sz="2200" dirty="0">
                <a:solidFill>
                  <a:schemeClr val="tx1"/>
                </a:solidFill>
              </a:rPr>
              <a:t>base servers, Web servers, e-mail servers, and other software and equipment </a:t>
            </a:r>
            <a:r>
              <a:rPr lang="en-US" sz="2200" dirty="0" smtClean="0">
                <a:solidFill>
                  <a:schemeClr val="tx1"/>
                </a:solidFill>
              </a:rPr>
              <a:t>are connected </a:t>
            </a:r>
            <a:r>
              <a:rPr lang="en-US" sz="2200" dirty="0">
                <a:solidFill>
                  <a:schemeClr val="tx1"/>
                </a:solidFill>
              </a:rPr>
              <a:t>via a network. </a:t>
            </a:r>
            <a:endParaRPr lang="en-US" sz="2200" dirty="0" smtClean="0">
              <a:solidFill>
                <a:schemeClr val="tx1"/>
              </a:solidFill>
            </a:endParaRPr>
          </a:p>
          <a:p>
            <a:r>
              <a:rPr lang="en-US" sz="2200" dirty="0" smtClean="0">
                <a:solidFill>
                  <a:schemeClr val="tx1"/>
                </a:solidFill>
              </a:rPr>
              <a:t>The </a:t>
            </a:r>
            <a:r>
              <a:rPr lang="en-US" sz="2200" dirty="0">
                <a:solidFill>
                  <a:schemeClr val="tx1"/>
                </a:solidFill>
              </a:rPr>
              <a:t>idea is to define </a:t>
            </a:r>
            <a:r>
              <a:rPr lang="en-US" sz="2200" dirty="0">
                <a:solidFill>
                  <a:schemeClr val="accent1"/>
                </a:solidFill>
              </a:rPr>
              <a:t>specialized servers </a:t>
            </a:r>
            <a:r>
              <a:rPr lang="en-US" sz="2200" dirty="0">
                <a:solidFill>
                  <a:schemeClr val="tx1"/>
                </a:solidFill>
              </a:rPr>
              <a:t>with </a:t>
            </a:r>
            <a:r>
              <a:rPr lang="en-US" sz="2200" dirty="0" smtClean="0">
                <a:solidFill>
                  <a:schemeClr val="tx1"/>
                </a:solidFill>
              </a:rPr>
              <a:t>specific functionalities</a:t>
            </a:r>
          </a:p>
          <a:p>
            <a:r>
              <a:rPr lang="en-US" sz="2200" dirty="0">
                <a:solidFill>
                  <a:schemeClr val="tx1"/>
                </a:solidFill>
              </a:rPr>
              <a:t>For example, it is possible to connect a number of PCs or </a:t>
            </a:r>
            <a:r>
              <a:rPr lang="en-US" sz="2200" dirty="0" smtClean="0">
                <a:solidFill>
                  <a:schemeClr val="tx1"/>
                </a:solidFill>
              </a:rPr>
              <a:t>small workstations </a:t>
            </a:r>
            <a:r>
              <a:rPr lang="en-US" sz="2200" dirty="0">
                <a:solidFill>
                  <a:schemeClr val="tx1"/>
                </a:solidFill>
              </a:rPr>
              <a:t>as clients to a </a:t>
            </a:r>
            <a:r>
              <a:rPr lang="en-US" sz="2200" dirty="0">
                <a:solidFill>
                  <a:srgbClr val="00B050"/>
                </a:solidFill>
              </a:rPr>
              <a:t>file server </a:t>
            </a:r>
            <a:r>
              <a:rPr lang="en-US" sz="2200" dirty="0">
                <a:solidFill>
                  <a:schemeClr val="tx1"/>
                </a:solidFill>
              </a:rPr>
              <a:t>that maintains the files of the client </a:t>
            </a:r>
            <a:r>
              <a:rPr lang="en-US" sz="2200" dirty="0" smtClean="0">
                <a:solidFill>
                  <a:schemeClr val="tx1"/>
                </a:solidFill>
              </a:rPr>
              <a:t>machines. Another </a:t>
            </a:r>
            <a:r>
              <a:rPr lang="en-US" sz="2200" dirty="0">
                <a:solidFill>
                  <a:schemeClr val="tx1"/>
                </a:solidFill>
              </a:rPr>
              <a:t>machine can be designated as a </a:t>
            </a:r>
            <a:r>
              <a:rPr lang="en-US" sz="2200" dirty="0">
                <a:solidFill>
                  <a:srgbClr val="002060"/>
                </a:solidFill>
              </a:rPr>
              <a:t>printer server</a:t>
            </a:r>
            <a:r>
              <a:rPr lang="en-US" sz="2200" b="1" dirty="0">
                <a:solidFill>
                  <a:schemeClr val="tx1"/>
                </a:solidFill>
              </a:rPr>
              <a:t> </a:t>
            </a:r>
            <a:r>
              <a:rPr lang="en-US" sz="2200" dirty="0">
                <a:solidFill>
                  <a:schemeClr val="tx1"/>
                </a:solidFill>
              </a:rPr>
              <a:t>by being connected to </a:t>
            </a:r>
            <a:r>
              <a:rPr lang="en-US" sz="2200" dirty="0" smtClean="0">
                <a:solidFill>
                  <a:schemeClr val="tx1"/>
                </a:solidFill>
              </a:rPr>
              <a:t>various printers</a:t>
            </a:r>
            <a:r>
              <a:rPr lang="en-US" sz="2200" dirty="0">
                <a:solidFill>
                  <a:schemeClr val="tx1"/>
                </a:solidFill>
              </a:rPr>
              <a:t>; all print requests by the clients are forwarded to this </a:t>
            </a:r>
            <a:r>
              <a:rPr lang="en-US" sz="2200" dirty="0" smtClean="0">
                <a:solidFill>
                  <a:schemeClr val="tx1"/>
                </a:solidFill>
              </a:rPr>
              <a:t>machine</a:t>
            </a:r>
          </a:p>
          <a:p>
            <a:r>
              <a:rPr lang="en-US" sz="2400" dirty="0">
                <a:solidFill>
                  <a:schemeClr val="tx1"/>
                </a:solidFill>
              </a:rPr>
              <a:t>The </a:t>
            </a:r>
            <a:r>
              <a:rPr lang="en-US" sz="2400" dirty="0" smtClean="0">
                <a:solidFill>
                  <a:srgbClr val="C00000"/>
                </a:solidFill>
              </a:rPr>
              <a:t>client machines </a:t>
            </a:r>
            <a:r>
              <a:rPr lang="en-US" sz="2400" dirty="0">
                <a:solidFill>
                  <a:schemeClr val="tx1"/>
                </a:solidFill>
              </a:rPr>
              <a:t>provide the user with the appropriate interfaces to utilize these servers, </a:t>
            </a:r>
            <a:r>
              <a:rPr lang="en-US" sz="2400" dirty="0" smtClean="0">
                <a:solidFill>
                  <a:schemeClr val="tx1"/>
                </a:solidFill>
              </a:rPr>
              <a:t>as well </a:t>
            </a:r>
            <a:r>
              <a:rPr lang="en-US" sz="2400" dirty="0">
                <a:solidFill>
                  <a:schemeClr val="tx1"/>
                </a:solidFill>
              </a:rPr>
              <a:t>as with local processing power to run local applications.</a:t>
            </a:r>
            <a:endParaRPr lang="en-US" sz="2200" dirty="0">
              <a:solidFill>
                <a:schemeClr val="tx1"/>
              </a:solidFill>
            </a:endParaRPr>
          </a:p>
        </p:txBody>
      </p:sp>
    </p:spTree>
    <p:extLst>
      <p:ext uri="{BB962C8B-B14F-4D97-AF65-F5344CB8AC3E}">
        <p14:creationId xmlns:p14="http://schemas.microsoft.com/office/powerpoint/2010/main" val="3540664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505327"/>
            <a:ext cx="10107970" cy="849111"/>
          </a:xfrm>
        </p:spPr>
        <p:txBody>
          <a:bodyPr>
            <a:normAutofit fontScale="90000"/>
          </a:bodyPr>
          <a:lstStyle/>
          <a:p>
            <a:r>
              <a:rPr lang="en-US" dirty="0"/>
              <a:t>Two-Tier Client/Server Architectures for DBMSs</a:t>
            </a:r>
            <a:endParaRPr lang="en-US" dirty="0"/>
          </a:p>
        </p:txBody>
      </p:sp>
      <p:sp>
        <p:nvSpPr>
          <p:cNvPr id="3" name="Content Placeholder 2"/>
          <p:cNvSpPr>
            <a:spLocks noGrp="1"/>
          </p:cNvSpPr>
          <p:nvPr>
            <p:ph idx="1"/>
          </p:nvPr>
        </p:nvSpPr>
        <p:spPr>
          <a:xfrm>
            <a:off x="421346" y="1576136"/>
            <a:ext cx="9963591" cy="4351337"/>
          </a:xfrm>
        </p:spPr>
        <p:txBody>
          <a:bodyPr>
            <a:normAutofit/>
          </a:bodyPr>
          <a:lstStyle/>
          <a:p>
            <a:r>
              <a:rPr lang="en-US" sz="2400" dirty="0" smtClean="0">
                <a:solidFill>
                  <a:schemeClr val="tx1"/>
                </a:solidFill>
              </a:rPr>
              <a:t>This architecture is called </a:t>
            </a:r>
            <a:r>
              <a:rPr lang="en-US" sz="2400" dirty="0">
                <a:solidFill>
                  <a:srgbClr val="FF0000"/>
                </a:solidFill>
              </a:rPr>
              <a:t>two-tier architectures </a:t>
            </a:r>
            <a:r>
              <a:rPr lang="en-US" sz="2400" dirty="0">
                <a:solidFill>
                  <a:schemeClr val="tx1"/>
                </a:solidFill>
              </a:rPr>
              <a:t>because the </a:t>
            </a:r>
            <a:r>
              <a:rPr lang="en-US" sz="2400" dirty="0" smtClean="0">
                <a:solidFill>
                  <a:schemeClr val="tx1"/>
                </a:solidFill>
              </a:rPr>
              <a:t>software components </a:t>
            </a:r>
            <a:r>
              <a:rPr lang="en-US" sz="2400" dirty="0">
                <a:solidFill>
                  <a:schemeClr val="tx1"/>
                </a:solidFill>
              </a:rPr>
              <a:t>are distributed over two systems: client and server</a:t>
            </a:r>
            <a:endParaRPr lang="en-US" sz="2400" dirty="0" smtClean="0">
              <a:solidFill>
                <a:schemeClr val="tx1"/>
              </a:solidFill>
            </a:endParaRPr>
          </a:p>
          <a:p>
            <a:r>
              <a:rPr lang="en-US" sz="2400" dirty="0" smtClean="0">
                <a:solidFill>
                  <a:schemeClr val="tx1"/>
                </a:solidFill>
              </a:rPr>
              <a:t>The </a:t>
            </a:r>
            <a:r>
              <a:rPr lang="en-US" sz="2400" dirty="0">
                <a:solidFill>
                  <a:schemeClr val="tx1"/>
                </a:solidFill>
              </a:rPr>
              <a:t>system components that were first moved to the client </a:t>
            </a:r>
            <a:r>
              <a:rPr lang="en-US" sz="2400" dirty="0" smtClean="0">
                <a:solidFill>
                  <a:schemeClr val="tx1"/>
                </a:solidFill>
              </a:rPr>
              <a:t>side were </a:t>
            </a:r>
            <a:r>
              <a:rPr lang="en-US" sz="2400" dirty="0">
                <a:solidFill>
                  <a:schemeClr val="tx1"/>
                </a:solidFill>
              </a:rPr>
              <a:t>the </a:t>
            </a:r>
            <a:r>
              <a:rPr lang="en-US" sz="2400" dirty="0">
                <a:solidFill>
                  <a:srgbClr val="00B0F0"/>
                </a:solidFill>
              </a:rPr>
              <a:t>user interface and application programs</a:t>
            </a:r>
            <a:r>
              <a:rPr lang="en-US" sz="2400" dirty="0" smtClean="0">
                <a:solidFill>
                  <a:schemeClr val="tx1"/>
                </a:solidFill>
              </a:rPr>
              <a:t>.</a:t>
            </a:r>
          </a:p>
          <a:p>
            <a:r>
              <a:rPr lang="en-US" sz="2400" dirty="0" smtClean="0">
                <a:solidFill>
                  <a:schemeClr val="tx1"/>
                </a:solidFill>
              </a:rPr>
              <a:t>The </a:t>
            </a:r>
            <a:r>
              <a:rPr lang="en-US" sz="2400" dirty="0" smtClean="0">
                <a:solidFill>
                  <a:srgbClr val="00B050"/>
                </a:solidFill>
              </a:rPr>
              <a:t>database, </a:t>
            </a:r>
            <a:r>
              <a:rPr lang="en-US" sz="2400" dirty="0">
                <a:solidFill>
                  <a:srgbClr val="00B050"/>
                </a:solidFill>
              </a:rPr>
              <a:t>the query and transaction functionality </a:t>
            </a:r>
            <a:r>
              <a:rPr lang="en-US" sz="2400" dirty="0">
                <a:solidFill>
                  <a:schemeClr val="tx1"/>
                </a:solidFill>
              </a:rPr>
              <a:t>related </a:t>
            </a:r>
            <a:r>
              <a:rPr lang="en-US" sz="2400" dirty="0" smtClean="0">
                <a:solidFill>
                  <a:schemeClr val="tx1"/>
                </a:solidFill>
              </a:rPr>
              <a:t>to SQL </a:t>
            </a:r>
            <a:r>
              <a:rPr lang="en-US" sz="2400" dirty="0">
                <a:solidFill>
                  <a:schemeClr val="tx1"/>
                </a:solidFill>
              </a:rPr>
              <a:t>processing remained on the server side</a:t>
            </a:r>
            <a:endParaRPr lang="en-US" sz="2200" dirty="0">
              <a:solidFill>
                <a:schemeClr val="tx1"/>
              </a:solidFill>
            </a:endParaRPr>
          </a:p>
        </p:txBody>
      </p:sp>
    </p:spTree>
    <p:extLst>
      <p:ext uri="{BB962C8B-B14F-4D97-AF65-F5344CB8AC3E}">
        <p14:creationId xmlns:p14="http://schemas.microsoft.com/office/powerpoint/2010/main" val="22730991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505327"/>
            <a:ext cx="10107970" cy="849111"/>
          </a:xfrm>
        </p:spPr>
        <p:txBody>
          <a:bodyPr>
            <a:normAutofit fontScale="90000"/>
          </a:bodyPr>
          <a:lstStyle/>
          <a:p>
            <a:r>
              <a:rPr lang="en-US" dirty="0"/>
              <a:t>Two-Tier Client/Server Architectures for DBMSs</a:t>
            </a:r>
            <a:endParaRPr lang="en-US" dirty="0"/>
          </a:p>
        </p:txBody>
      </p:sp>
      <p:sp>
        <p:nvSpPr>
          <p:cNvPr id="4" name="Content Placeholder 3"/>
          <p:cNvSpPr>
            <a:spLocks noGrp="1"/>
          </p:cNvSpPr>
          <p:nvPr>
            <p:ph idx="1"/>
          </p:nvPr>
        </p:nvSpPr>
        <p:spPr/>
        <p:txBody>
          <a:bodyPr/>
          <a:lstStyle/>
          <a:p>
            <a:endParaRPr lang="ar-SA"/>
          </a:p>
        </p:txBody>
      </p:sp>
      <p:pic>
        <p:nvPicPr>
          <p:cNvPr id="5" name="Picture 4"/>
          <p:cNvPicPr>
            <a:picLocks noChangeAspect="1"/>
          </p:cNvPicPr>
          <p:nvPr/>
        </p:nvPicPr>
        <p:blipFill>
          <a:blip r:embed="rId2"/>
          <a:stretch>
            <a:fillRect/>
          </a:stretch>
        </p:blipFill>
        <p:spPr>
          <a:xfrm>
            <a:off x="2610853" y="1624840"/>
            <a:ext cx="4604522" cy="4693999"/>
          </a:xfrm>
          <a:prstGeom prst="rect">
            <a:avLst/>
          </a:prstGeom>
        </p:spPr>
      </p:pic>
    </p:spTree>
    <p:extLst>
      <p:ext uri="{BB962C8B-B14F-4D97-AF65-F5344CB8AC3E}">
        <p14:creationId xmlns:p14="http://schemas.microsoft.com/office/powerpoint/2010/main" val="18511229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505327"/>
            <a:ext cx="10107970" cy="849111"/>
          </a:xfrm>
        </p:spPr>
        <p:txBody>
          <a:bodyPr>
            <a:normAutofit fontScale="90000"/>
          </a:bodyPr>
          <a:lstStyle/>
          <a:p>
            <a:r>
              <a:rPr lang="en-US" dirty="0" smtClean="0"/>
              <a:t>Three-Tier </a:t>
            </a:r>
            <a:r>
              <a:rPr lang="en-US" dirty="0"/>
              <a:t>Client/Server </a:t>
            </a:r>
            <a:r>
              <a:rPr lang="en-US" dirty="0" smtClean="0"/>
              <a:t>Architectures</a:t>
            </a:r>
            <a:endParaRPr lang="en-US" dirty="0"/>
          </a:p>
        </p:txBody>
      </p:sp>
      <p:sp>
        <p:nvSpPr>
          <p:cNvPr id="4" name="Content Placeholder 3"/>
          <p:cNvSpPr>
            <a:spLocks noGrp="1"/>
          </p:cNvSpPr>
          <p:nvPr>
            <p:ph idx="1"/>
          </p:nvPr>
        </p:nvSpPr>
        <p:spPr/>
        <p:txBody>
          <a:bodyPr/>
          <a:lstStyle/>
          <a:p>
            <a:endParaRPr lang="ar-SA"/>
          </a:p>
        </p:txBody>
      </p:sp>
      <p:pic>
        <p:nvPicPr>
          <p:cNvPr id="5" name="Picture 4"/>
          <p:cNvPicPr>
            <a:picLocks noChangeAspect="1"/>
          </p:cNvPicPr>
          <p:nvPr/>
        </p:nvPicPr>
        <p:blipFill>
          <a:blip r:embed="rId2"/>
          <a:stretch>
            <a:fillRect/>
          </a:stretch>
        </p:blipFill>
        <p:spPr>
          <a:xfrm>
            <a:off x="2273968" y="1720264"/>
            <a:ext cx="5641808" cy="4092052"/>
          </a:xfrm>
          <a:prstGeom prst="rect">
            <a:avLst/>
          </a:prstGeom>
        </p:spPr>
      </p:pic>
    </p:spTree>
    <p:extLst>
      <p:ext uri="{BB962C8B-B14F-4D97-AF65-F5344CB8AC3E}">
        <p14:creationId xmlns:p14="http://schemas.microsoft.com/office/powerpoint/2010/main" val="19708648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505327"/>
            <a:ext cx="10107970" cy="849111"/>
          </a:xfrm>
        </p:spPr>
        <p:txBody>
          <a:bodyPr>
            <a:normAutofit fontScale="90000"/>
          </a:bodyPr>
          <a:lstStyle/>
          <a:p>
            <a:r>
              <a:rPr lang="en-US" dirty="0" smtClean="0"/>
              <a:t>Three-Tier </a:t>
            </a:r>
            <a:r>
              <a:rPr lang="en-US" dirty="0"/>
              <a:t>Client/Server </a:t>
            </a:r>
            <a:r>
              <a:rPr lang="en-US" dirty="0" smtClean="0"/>
              <a:t>Architectures</a:t>
            </a:r>
            <a:endParaRPr lang="en-US" dirty="0"/>
          </a:p>
        </p:txBody>
      </p:sp>
      <p:sp>
        <p:nvSpPr>
          <p:cNvPr id="3" name="Content Placeholder 2"/>
          <p:cNvSpPr>
            <a:spLocks noGrp="1"/>
          </p:cNvSpPr>
          <p:nvPr>
            <p:ph idx="1"/>
          </p:nvPr>
        </p:nvSpPr>
        <p:spPr>
          <a:xfrm>
            <a:off x="421346" y="1576136"/>
            <a:ext cx="9963591" cy="5281864"/>
          </a:xfrm>
        </p:spPr>
        <p:txBody>
          <a:bodyPr>
            <a:normAutofit fontScale="92500" lnSpcReduction="10000"/>
          </a:bodyPr>
          <a:lstStyle/>
          <a:p>
            <a:r>
              <a:rPr lang="en-US" sz="2400" dirty="0">
                <a:solidFill>
                  <a:schemeClr val="tx1"/>
                </a:solidFill>
              </a:rPr>
              <a:t>The emergence of the Web changed the roles of clients and servers, </a:t>
            </a:r>
            <a:r>
              <a:rPr lang="en-US" sz="2400" dirty="0" smtClean="0">
                <a:solidFill>
                  <a:schemeClr val="tx1"/>
                </a:solidFill>
              </a:rPr>
              <a:t>leading to </a:t>
            </a:r>
            <a:r>
              <a:rPr lang="en-US" sz="2400" dirty="0">
                <a:solidFill>
                  <a:schemeClr val="tx1"/>
                </a:solidFill>
              </a:rPr>
              <a:t>the three-tier </a:t>
            </a:r>
            <a:r>
              <a:rPr lang="en-US" sz="2400" dirty="0" smtClean="0">
                <a:solidFill>
                  <a:schemeClr val="tx1"/>
                </a:solidFill>
              </a:rPr>
              <a:t>architecture</a:t>
            </a:r>
          </a:p>
          <a:p>
            <a:r>
              <a:rPr lang="en-US" sz="2400" dirty="0">
                <a:solidFill>
                  <a:schemeClr val="tx1"/>
                </a:solidFill>
              </a:rPr>
              <a:t>Many Web applications use an architecture called the </a:t>
            </a:r>
            <a:r>
              <a:rPr lang="en-US" sz="2400" b="1" dirty="0">
                <a:solidFill>
                  <a:schemeClr val="accent4">
                    <a:lumMod val="75000"/>
                  </a:schemeClr>
                </a:solidFill>
              </a:rPr>
              <a:t>three-tier architecture</a:t>
            </a:r>
            <a:r>
              <a:rPr lang="en-US" sz="2400" dirty="0">
                <a:solidFill>
                  <a:schemeClr val="tx1"/>
                </a:solidFill>
              </a:rPr>
              <a:t>, </a:t>
            </a:r>
            <a:r>
              <a:rPr lang="en-US" sz="2400" dirty="0" smtClean="0">
                <a:solidFill>
                  <a:schemeClr val="tx1"/>
                </a:solidFill>
              </a:rPr>
              <a:t>which adds </a:t>
            </a:r>
            <a:r>
              <a:rPr lang="en-US" sz="2400" dirty="0">
                <a:solidFill>
                  <a:schemeClr val="tx1"/>
                </a:solidFill>
              </a:rPr>
              <a:t>an intermediate layer between the client and the database </a:t>
            </a:r>
            <a:r>
              <a:rPr lang="en-US" sz="2400" dirty="0" smtClean="0">
                <a:solidFill>
                  <a:schemeClr val="tx1"/>
                </a:solidFill>
              </a:rPr>
              <a:t>server</a:t>
            </a:r>
          </a:p>
          <a:p>
            <a:r>
              <a:rPr lang="en-US" sz="2400" dirty="0">
                <a:solidFill>
                  <a:schemeClr val="tx1"/>
                </a:solidFill>
              </a:rPr>
              <a:t>This intermediate layer or </a:t>
            </a:r>
            <a:r>
              <a:rPr lang="en-US" sz="2400" b="1" dirty="0">
                <a:solidFill>
                  <a:schemeClr val="accent1"/>
                </a:solidFill>
              </a:rPr>
              <a:t>middle tier </a:t>
            </a:r>
            <a:r>
              <a:rPr lang="en-US" sz="2400" dirty="0">
                <a:solidFill>
                  <a:schemeClr val="tx1"/>
                </a:solidFill>
              </a:rPr>
              <a:t>is called the </a:t>
            </a:r>
            <a:r>
              <a:rPr lang="en-US" sz="2400" b="1" dirty="0">
                <a:solidFill>
                  <a:srgbClr val="0070C0"/>
                </a:solidFill>
              </a:rPr>
              <a:t>application server </a:t>
            </a:r>
            <a:r>
              <a:rPr lang="en-US" sz="2400" dirty="0">
                <a:solidFill>
                  <a:srgbClr val="0070C0"/>
                </a:solidFill>
              </a:rPr>
              <a:t>or the </a:t>
            </a:r>
            <a:r>
              <a:rPr lang="en-US" sz="2400" b="1" dirty="0" smtClean="0">
                <a:solidFill>
                  <a:srgbClr val="0070C0"/>
                </a:solidFill>
              </a:rPr>
              <a:t>Web server</a:t>
            </a:r>
            <a:r>
              <a:rPr lang="en-US" sz="2400" dirty="0">
                <a:solidFill>
                  <a:schemeClr val="tx1"/>
                </a:solidFill>
              </a:rPr>
              <a:t>, depending on the </a:t>
            </a:r>
            <a:r>
              <a:rPr lang="en-US" sz="2400" dirty="0" smtClean="0">
                <a:solidFill>
                  <a:schemeClr val="tx1"/>
                </a:solidFill>
              </a:rPr>
              <a:t>application</a:t>
            </a:r>
          </a:p>
          <a:p>
            <a:r>
              <a:rPr lang="en-US" sz="2400" dirty="0">
                <a:solidFill>
                  <a:schemeClr val="tx1"/>
                </a:solidFill>
              </a:rPr>
              <a:t>This server plays an intermediary role by </a:t>
            </a:r>
            <a:r>
              <a:rPr lang="en-US" sz="2400" dirty="0" smtClean="0">
                <a:solidFill>
                  <a:schemeClr val="tx1"/>
                </a:solidFill>
              </a:rPr>
              <a:t>running application </a:t>
            </a:r>
            <a:r>
              <a:rPr lang="en-US" sz="2400" dirty="0">
                <a:solidFill>
                  <a:schemeClr val="tx1"/>
                </a:solidFill>
              </a:rPr>
              <a:t>programs and storing business rules (procedures or </a:t>
            </a:r>
            <a:r>
              <a:rPr lang="en-US" sz="2400" dirty="0" smtClean="0">
                <a:solidFill>
                  <a:schemeClr val="tx1"/>
                </a:solidFill>
              </a:rPr>
              <a:t>constraints) that </a:t>
            </a:r>
            <a:r>
              <a:rPr lang="en-US" sz="2400" dirty="0">
                <a:solidFill>
                  <a:schemeClr val="tx1"/>
                </a:solidFill>
              </a:rPr>
              <a:t>are used to access data from the database </a:t>
            </a:r>
            <a:r>
              <a:rPr lang="en-US" sz="2400" dirty="0" smtClean="0">
                <a:solidFill>
                  <a:schemeClr val="tx1"/>
                </a:solidFill>
              </a:rPr>
              <a:t>server</a:t>
            </a:r>
          </a:p>
          <a:p>
            <a:r>
              <a:rPr lang="en-US" sz="2400" dirty="0">
                <a:solidFill>
                  <a:schemeClr val="tx1"/>
                </a:solidFill>
              </a:rPr>
              <a:t>The intermediate server accepts requests from the client, </a:t>
            </a:r>
            <a:r>
              <a:rPr lang="en-US" sz="2400" dirty="0" smtClean="0">
                <a:solidFill>
                  <a:schemeClr val="tx1"/>
                </a:solidFill>
              </a:rPr>
              <a:t>processes the </a:t>
            </a:r>
            <a:r>
              <a:rPr lang="en-US" sz="2400" dirty="0">
                <a:solidFill>
                  <a:schemeClr val="tx1"/>
                </a:solidFill>
              </a:rPr>
              <a:t>request and sends database queries and commands to the database server, </a:t>
            </a:r>
            <a:r>
              <a:rPr lang="en-US" sz="2400" dirty="0" smtClean="0">
                <a:solidFill>
                  <a:schemeClr val="tx1"/>
                </a:solidFill>
              </a:rPr>
              <a:t>and then returns </a:t>
            </a:r>
            <a:r>
              <a:rPr lang="en-US" sz="2400" dirty="0">
                <a:solidFill>
                  <a:schemeClr val="tx1"/>
                </a:solidFill>
              </a:rPr>
              <a:t>processed data from the database </a:t>
            </a:r>
            <a:r>
              <a:rPr lang="en-US" sz="2400" dirty="0" smtClean="0">
                <a:solidFill>
                  <a:schemeClr val="tx1"/>
                </a:solidFill>
              </a:rPr>
              <a:t>server to </a:t>
            </a:r>
            <a:r>
              <a:rPr lang="en-US" sz="2400" dirty="0">
                <a:solidFill>
                  <a:schemeClr val="tx1"/>
                </a:solidFill>
              </a:rPr>
              <a:t>the clients, where it may be processed further and filtered to be presented to </a:t>
            </a:r>
            <a:r>
              <a:rPr lang="en-US" sz="2400" dirty="0" smtClean="0">
                <a:solidFill>
                  <a:schemeClr val="tx1"/>
                </a:solidFill>
              </a:rPr>
              <a:t>users in </a:t>
            </a:r>
            <a:r>
              <a:rPr lang="en-US" sz="2400" dirty="0">
                <a:solidFill>
                  <a:schemeClr val="tx1"/>
                </a:solidFill>
              </a:rPr>
              <a:t>GUI format.</a:t>
            </a:r>
            <a:endParaRPr lang="en-US" sz="2200" dirty="0">
              <a:solidFill>
                <a:schemeClr val="tx1"/>
              </a:solidFill>
            </a:endParaRPr>
          </a:p>
        </p:txBody>
      </p:sp>
    </p:spTree>
    <p:extLst>
      <p:ext uri="{BB962C8B-B14F-4D97-AF65-F5344CB8AC3E}">
        <p14:creationId xmlns:p14="http://schemas.microsoft.com/office/powerpoint/2010/main" val="35015217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7" y="505327"/>
            <a:ext cx="10107970" cy="849111"/>
          </a:xfrm>
        </p:spPr>
        <p:txBody>
          <a:bodyPr>
            <a:normAutofit fontScale="90000"/>
          </a:bodyPr>
          <a:lstStyle/>
          <a:p>
            <a:r>
              <a:rPr lang="en-US" dirty="0" smtClean="0"/>
              <a:t>Three-Tier </a:t>
            </a:r>
            <a:r>
              <a:rPr lang="en-US" dirty="0"/>
              <a:t>Client/Server </a:t>
            </a:r>
            <a:r>
              <a:rPr lang="en-US" dirty="0" smtClean="0"/>
              <a:t>Architectures</a:t>
            </a:r>
            <a:endParaRPr lang="en-US" dirty="0"/>
          </a:p>
        </p:txBody>
      </p:sp>
      <p:sp>
        <p:nvSpPr>
          <p:cNvPr id="3" name="Content Placeholder 2"/>
          <p:cNvSpPr>
            <a:spLocks noGrp="1"/>
          </p:cNvSpPr>
          <p:nvPr>
            <p:ph idx="1"/>
          </p:nvPr>
        </p:nvSpPr>
        <p:spPr>
          <a:xfrm>
            <a:off x="421346" y="1576136"/>
            <a:ext cx="9963591" cy="5281864"/>
          </a:xfrm>
        </p:spPr>
        <p:txBody>
          <a:bodyPr>
            <a:normAutofit/>
          </a:bodyPr>
          <a:lstStyle/>
          <a:p>
            <a:r>
              <a:rPr lang="en-US" sz="2400" dirty="0">
                <a:solidFill>
                  <a:schemeClr val="tx1"/>
                </a:solidFill>
              </a:rPr>
              <a:t>It can </a:t>
            </a:r>
            <a:r>
              <a:rPr lang="en-US" sz="2400" dirty="0" smtClean="0">
                <a:solidFill>
                  <a:schemeClr val="tx1"/>
                </a:solidFill>
              </a:rPr>
              <a:t>improve </a:t>
            </a:r>
            <a:r>
              <a:rPr lang="en-US" sz="2400" dirty="0" smtClean="0">
                <a:solidFill>
                  <a:srgbClr val="C00000"/>
                </a:solidFill>
              </a:rPr>
              <a:t>database security </a:t>
            </a:r>
            <a:r>
              <a:rPr lang="en-US" sz="2400" dirty="0">
                <a:solidFill>
                  <a:schemeClr val="tx1"/>
                </a:solidFill>
              </a:rPr>
              <a:t>by checking a client’s credentials before forwarding a request to the </a:t>
            </a:r>
            <a:r>
              <a:rPr lang="en-US" sz="2400" dirty="0" smtClean="0">
                <a:solidFill>
                  <a:schemeClr val="tx1"/>
                </a:solidFill>
              </a:rPr>
              <a:t>database server.</a:t>
            </a:r>
          </a:p>
          <a:p>
            <a:endParaRPr lang="en-US" sz="2400" dirty="0" smtClean="0">
              <a:solidFill>
                <a:schemeClr val="tx1"/>
              </a:solidFill>
            </a:endParaRPr>
          </a:p>
          <a:p>
            <a:r>
              <a:rPr lang="en-US" sz="2400" dirty="0" smtClean="0">
                <a:solidFill>
                  <a:schemeClr val="tx1"/>
                </a:solidFill>
              </a:rPr>
              <a:t>It is of great benefit in case of </a:t>
            </a:r>
            <a:r>
              <a:rPr lang="en-US" sz="2400" dirty="0" smtClean="0">
                <a:solidFill>
                  <a:schemeClr val="accent6"/>
                </a:solidFill>
              </a:rPr>
              <a:t>application program changes and updates.</a:t>
            </a:r>
            <a:r>
              <a:rPr lang="en-US" sz="2400" dirty="0" smtClean="0">
                <a:solidFill>
                  <a:schemeClr val="tx1"/>
                </a:solidFill>
              </a:rPr>
              <a:t> These changes need to be applied </a:t>
            </a:r>
            <a:r>
              <a:rPr lang="en-US" sz="2400" dirty="0" smtClean="0">
                <a:solidFill>
                  <a:schemeClr val="tx1"/>
                </a:solidFill>
              </a:rPr>
              <a:t>at only one site not on every workstations where the program is installed</a:t>
            </a:r>
          </a:p>
          <a:p>
            <a:endParaRPr lang="en-US" sz="2400" dirty="0" smtClean="0">
              <a:solidFill>
                <a:schemeClr val="tx1"/>
              </a:solidFill>
            </a:endParaRPr>
          </a:p>
          <a:p>
            <a:r>
              <a:rPr lang="en-US" sz="2400" dirty="0" smtClean="0">
                <a:solidFill>
                  <a:schemeClr val="tx1"/>
                </a:solidFill>
              </a:rPr>
              <a:t>Thus</a:t>
            </a:r>
            <a:r>
              <a:rPr lang="en-US" sz="2400" dirty="0">
                <a:solidFill>
                  <a:schemeClr val="tx1"/>
                </a:solidFill>
              </a:rPr>
              <a:t>, the </a:t>
            </a:r>
            <a:r>
              <a:rPr lang="en-US" sz="2400" i="1" dirty="0">
                <a:solidFill>
                  <a:schemeClr val="tx1"/>
                </a:solidFill>
              </a:rPr>
              <a:t>user interface, application rules, </a:t>
            </a:r>
            <a:r>
              <a:rPr lang="en-US" sz="2400" dirty="0">
                <a:solidFill>
                  <a:schemeClr val="tx1"/>
                </a:solidFill>
              </a:rPr>
              <a:t>and </a:t>
            </a:r>
            <a:r>
              <a:rPr lang="en-US" sz="2400" i="1" dirty="0">
                <a:solidFill>
                  <a:schemeClr val="tx1"/>
                </a:solidFill>
              </a:rPr>
              <a:t>data access </a:t>
            </a:r>
            <a:r>
              <a:rPr lang="en-US" sz="2400" dirty="0">
                <a:solidFill>
                  <a:schemeClr val="tx1"/>
                </a:solidFill>
              </a:rPr>
              <a:t>act as </a:t>
            </a:r>
            <a:r>
              <a:rPr lang="en-US" sz="2400" dirty="0" smtClean="0">
                <a:solidFill>
                  <a:schemeClr val="tx1"/>
                </a:solidFill>
              </a:rPr>
              <a:t>the three </a:t>
            </a:r>
            <a:r>
              <a:rPr lang="en-US" sz="2400" dirty="0">
                <a:solidFill>
                  <a:schemeClr val="tx1"/>
                </a:solidFill>
              </a:rPr>
              <a:t>tiers</a:t>
            </a:r>
            <a:endParaRPr lang="en-US" sz="2200" dirty="0">
              <a:solidFill>
                <a:schemeClr val="tx1"/>
              </a:solidFill>
            </a:endParaRPr>
          </a:p>
        </p:txBody>
      </p:sp>
    </p:spTree>
    <p:extLst>
      <p:ext uri="{BB962C8B-B14F-4D97-AF65-F5344CB8AC3E}">
        <p14:creationId xmlns:p14="http://schemas.microsoft.com/office/powerpoint/2010/main" val="32102097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lstStyle/>
          <a:p>
            <a:r>
              <a:rPr lang="en-US" dirty="0"/>
              <a:t>Data Model</a:t>
            </a:r>
          </a:p>
        </p:txBody>
      </p:sp>
      <p:sp>
        <p:nvSpPr>
          <p:cNvPr id="3" name="Content Placeholder 2"/>
          <p:cNvSpPr>
            <a:spLocks noGrp="1"/>
          </p:cNvSpPr>
          <p:nvPr>
            <p:ph idx="1"/>
          </p:nvPr>
        </p:nvSpPr>
        <p:spPr>
          <a:xfrm>
            <a:off x="1261872" y="1472341"/>
            <a:ext cx="9692640" cy="4897462"/>
          </a:xfrm>
        </p:spPr>
        <p:txBody>
          <a:bodyPr>
            <a:normAutofit/>
          </a:bodyPr>
          <a:lstStyle/>
          <a:p>
            <a:r>
              <a:rPr lang="en-US" sz="2400" dirty="0">
                <a:solidFill>
                  <a:schemeClr val="tx1"/>
                </a:solidFill>
              </a:rPr>
              <a:t>Data model is a c</a:t>
            </a:r>
            <a:r>
              <a:rPr lang="en-US" altLang="en-US" sz="2400" dirty="0">
                <a:solidFill>
                  <a:schemeClr val="tx1"/>
                </a:solidFill>
              </a:rPr>
              <a:t>ollection of concepts that describe the </a:t>
            </a:r>
            <a:r>
              <a:rPr lang="en-US" altLang="en-US" sz="2400" dirty="0">
                <a:solidFill>
                  <a:schemeClr val="accent2">
                    <a:lumMod val="75000"/>
                  </a:schemeClr>
                </a:solidFill>
              </a:rPr>
              <a:t>structure of a database</a:t>
            </a:r>
          </a:p>
          <a:p>
            <a:endParaRPr lang="en-US" altLang="en-US" sz="2400" dirty="0">
              <a:solidFill>
                <a:schemeClr val="accent2">
                  <a:lumMod val="75000"/>
                </a:schemeClr>
              </a:solidFill>
            </a:endParaRPr>
          </a:p>
          <a:p>
            <a:r>
              <a:rPr lang="en-US" sz="2400" dirty="0">
                <a:solidFill>
                  <a:schemeClr val="tx1"/>
                </a:solidFill>
              </a:rPr>
              <a:t>By </a:t>
            </a:r>
            <a:r>
              <a:rPr lang="en-US" sz="2400" i="1" dirty="0">
                <a:solidFill>
                  <a:schemeClr val="accent2">
                    <a:lumMod val="75000"/>
                  </a:schemeClr>
                </a:solidFill>
              </a:rPr>
              <a:t>structure of a database </a:t>
            </a:r>
            <a:r>
              <a:rPr lang="en-US" sz="2400" dirty="0">
                <a:solidFill>
                  <a:schemeClr val="tx1"/>
                </a:solidFill>
              </a:rPr>
              <a:t>we mean the data types, relationships, and constraints that apply to the data. </a:t>
            </a:r>
          </a:p>
          <a:p>
            <a:endParaRPr lang="en-US" sz="2400" dirty="0">
              <a:solidFill>
                <a:schemeClr val="tx1"/>
              </a:solidFill>
            </a:endParaRPr>
          </a:p>
          <a:p>
            <a:r>
              <a:rPr lang="en-US" sz="2400" dirty="0">
                <a:solidFill>
                  <a:schemeClr val="tx1"/>
                </a:solidFill>
              </a:rPr>
              <a:t>Most data models also include a set of </a:t>
            </a:r>
            <a:r>
              <a:rPr lang="en-US" sz="2400" b="1" dirty="0">
                <a:solidFill>
                  <a:schemeClr val="tx1"/>
                </a:solidFill>
              </a:rPr>
              <a:t>basic operations </a:t>
            </a:r>
            <a:r>
              <a:rPr lang="en-US" sz="2400" dirty="0">
                <a:solidFill>
                  <a:schemeClr val="tx1"/>
                </a:solidFill>
              </a:rPr>
              <a:t>for specifying retrievals and updates on the database</a:t>
            </a:r>
          </a:p>
          <a:p>
            <a:endParaRPr lang="en-US" altLang="en-US" sz="2400" dirty="0">
              <a:solidFill>
                <a:schemeClr val="tx1"/>
              </a:solidFill>
            </a:endParaRPr>
          </a:p>
          <a:p>
            <a:r>
              <a:rPr lang="en-US" altLang="en-US" sz="2400" dirty="0">
                <a:solidFill>
                  <a:schemeClr val="tx1"/>
                </a:solidFill>
              </a:rPr>
              <a:t>There are different categories of data models</a:t>
            </a:r>
          </a:p>
          <a:p>
            <a:endParaRPr lang="en-US" altLang="en-US" sz="2400" dirty="0">
              <a:solidFill>
                <a:schemeClr val="tx1"/>
              </a:solidFill>
            </a:endParaRPr>
          </a:p>
          <a:p>
            <a:endParaRPr lang="en-US" sz="2400" dirty="0">
              <a:solidFill>
                <a:schemeClr val="tx1"/>
              </a:solidFill>
            </a:endParaRPr>
          </a:p>
          <a:p>
            <a:pPr>
              <a:lnSpc>
                <a:spcPct val="100000"/>
              </a:lnSpc>
            </a:pPr>
            <a:endParaRPr lang="en-US" sz="2400" dirty="0">
              <a:solidFill>
                <a:srgbClr val="7030A0"/>
              </a:solidFill>
            </a:endParaRPr>
          </a:p>
        </p:txBody>
      </p:sp>
    </p:spTree>
    <p:extLst>
      <p:ext uri="{BB962C8B-B14F-4D97-AF65-F5344CB8AC3E}">
        <p14:creationId xmlns:p14="http://schemas.microsoft.com/office/powerpoint/2010/main" val="96039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normAutofit/>
          </a:bodyPr>
          <a:lstStyle/>
          <a:p>
            <a:r>
              <a:rPr lang="en-US" dirty="0"/>
              <a:t>Data Model Categories</a:t>
            </a:r>
          </a:p>
        </p:txBody>
      </p:sp>
      <p:sp>
        <p:nvSpPr>
          <p:cNvPr id="3" name="Content Placeholder 2"/>
          <p:cNvSpPr>
            <a:spLocks noGrp="1"/>
          </p:cNvSpPr>
          <p:nvPr>
            <p:ph idx="1"/>
          </p:nvPr>
        </p:nvSpPr>
        <p:spPr>
          <a:xfrm>
            <a:off x="1261872" y="1472341"/>
            <a:ext cx="9692640" cy="4897462"/>
          </a:xfrm>
        </p:spPr>
        <p:txBody>
          <a:bodyPr>
            <a:normAutofit/>
          </a:bodyPr>
          <a:lstStyle/>
          <a:p>
            <a:r>
              <a:rPr lang="en-US" sz="2400" dirty="0">
                <a:solidFill>
                  <a:schemeClr val="tx1"/>
                </a:solidFill>
              </a:rPr>
              <a:t>Many data models have been proposed, which we can categorize according to the types of concepts they use to describe the database structure.</a:t>
            </a:r>
          </a:p>
          <a:p>
            <a:pPr lvl="1"/>
            <a:endParaRPr lang="en-US" sz="2200" dirty="0">
              <a:solidFill>
                <a:srgbClr val="0070C0"/>
              </a:solidFill>
            </a:endParaRPr>
          </a:p>
          <a:p>
            <a:pPr lvl="1"/>
            <a:r>
              <a:rPr lang="en-US" sz="2200" dirty="0">
                <a:solidFill>
                  <a:srgbClr val="0070C0"/>
                </a:solidFill>
              </a:rPr>
              <a:t>Conceptual data model: </a:t>
            </a:r>
            <a:r>
              <a:rPr lang="en-US" sz="2200" dirty="0">
                <a:solidFill>
                  <a:schemeClr val="tx1"/>
                </a:solidFill>
              </a:rPr>
              <a:t>describes the database structure in a way that most users can understand</a:t>
            </a:r>
          </a:p>
          <a:p>
            <a:pPr lvl="1"/>
            <a:endParaRPr lang="en-US" sz="2200" dirty="0">
              <a:solidFill>
                <a:schemeClr val="tx1"/>
              </a:solidFill>
            </a:endParaRPr>
          </a:p>
          <a:p>
            <a:pPr lvl="1"/>
            <a:r>
              <a:rPr lang="en-US" sz="2200" dirty="0">
                <a:solidFill>
                  <a:srgbClr val="0070C0"/>
                </a:solidFill>
              </a:rPr>
              <a:t>Representational data model: </a:t>
            </a:r>
            <a:r>
              <a:rPr lang="en-US" sz="2200" dirty="0">
                <a:solidFill>
                  <a:schemeClr val="tx1"/>
                </a:solidFill>
              </a:rPr>
              <a:t>describes the database structure in a way that will be implemented in DBMS</a:t>
            </a:r>
          </a:p>
          <a:p>
            <a:pPr lvl="1"/>
            <a:endParaRPr lang="en-US" sz="2200" dirty="0">
              <a:solidFill>
                <a:schemeClr val="tx1"/>
              </a:solidFill>
            </a:endParaRPr>
          </a:p>
          <a:p>
            <a:pPr lvl="1"/>
            <a:r>
              <a:rPr lang="en-US" sz="2200" dirty="0">
                <a:solidFill>
                  <a:srgbClr val="0070C0"/>
                </a:solidFill>
              </a:rPr>
              <a:t>Physical data model: </a:t>
            </a:r>
            <a:r>
              <a:rPr lang="en-US" sz="2200" dirty="0">
                <a:solidFill>
                  <a:schemeClr val="tx1"/>
                </a:solidFill>
              </a:rPr>
              <a:t>describes how the database will be physically stored on the computer storage media typically magnetic disks</a:t>
            </a:r>
          </a:p>
          <a:p>
            <a:pPr lvl="1"/>
            <a:endParaRPr lang="en-US" sz="2200" dirty="0">
              <a:solidFill>
                <a:schemeClr val="tx1"/>
              </a:solidFill>
            </a:endParaRPr>
          </a:p>
          <a:p>
            <a:pPr>
              <a:lnSpc>
                <a:spcPct val="100000"/>
              </a:lnSpc>
            </a:pPr>
            <a:endParaRPr lang="en-US" sz="2400" dirty="0">
              <a:solidFill>
                <a:srgbClr val="7030A0"/>
              </a:solidFill>
            </a:endParaRPr>
          </a:p>
        </p:txBody>
      </p:sp>
    </p:spTree>
    <p:extLst>
      <p:ext uri="{BB962C8B-B14F-4D97-AF65-F5344CB8AC3E}">
        <p14:creationId xmlns:p14="http://schemas.microsoft.com/office/powerpoint/2010/main" val="3862722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normAutofit/>
          </a:bodyPr>
          <a:lstStyle/>
          <a:p>
            <a:r>
              <a:rPr lang="en-US" dirty="0"/>
              <a:t>Conceptual Data Model</a:t>
            </a:r>
            <a:endParaRPr lang="en-US" sz="4000" b="0" dirty="0"/>
          </a:p>
        </p:txBody>
      </p:sp>
      <p:sp>
        <p:nvSpPr>
          <p:cNvPr id="3" name="Content Placeholder 2"/>
          <p:cNvSpPr>
            <a:spLocks noGrp="1"/>
          </p:cNvSpPr>
          <p:nvPr>
            <p:ph idx="1"/>
          </p:nvPr>
        </p:nvSpPr>
        <p:spPr>
          <a:xfrm>
            <a:off x="1261872" y="1472340"/>
            <a:ext cx="9692640" cy="5385659"/>
          </a:xfrm>
        </p:spPr>
        <p:txBody>
          <a:bodyPr>
            <a:normAutofit/>
          </a:bodyPr>
          <a:lstStyle/>
          <a:p>
            <a:r>
              <a:rPr lang="en-US" sz="2400" dirty="0">
                <a:solidFill>
                  <a:schemeClr val="tx1"/>
                </a:solidFill>
              </a:rPr>
              <a:t>It uses concepts such as </a:t>
            </a:r>
            <a:r>
              <a:rPr lang="en-US" sz="2400" dirty="0">
                <a:solidFill>
                  <a:schemeClr val="accent5"/>
                </a:solidFill>
              </a:rPr>
              <a:t>entities, attributes and relationships</a:t>
            </a:r>
          </a:p>
          <a:p>
            <a:r>
              <a:rPr lang="en-US" dirty="0">
                <a:solidFill>
                  <a:schemeClr val="tx1"/>
                </a:solidFill>
              </a:rPr>
              <a:t>An </a:t>
            </a:r>
            <a:r>
              <a:rPr lang="en-US" b="1" i="1" dirty="0">
                <a:solidFill>
                  <a:srgbClr val="7030A0"/>
                </a:solidFill>
              </a:rPr>
              <a:t>entity</a:t>
            </a:r>
            <a:r>
              <a:rPr lang="en-US" b="1" dirty="0">
                <a:solidFill>
                  <a:schemeClr val="tx1"/>
                </a:solidFill>
              </a:rPr>
              <a:t> </a:t>
            </a:r>
            <a:r>
              <a:rPr lang="en-US" dirty="0">
                <a:solidFill>
                  <a:schemeClr val="tx1"/>
                </a:solidFill>
              </a:rPr>
              <a:t>represents a real-world object or concept, such as an course or a student from the </a:t>
            </a:r>
            <a:r>
              <a:rPr lang="en-US" dirty="0" err="1">
                <a:solidFill>
                  <a:schemeClr val="tx1"/>
                </a:solidFill>
              </a:rPr>
              <a:t>miniworld</a:t>
            </a:r>
            <a:r>
              <a:rPr lang="en-US" dirty="0">
                <a:solidFill>
                  <a:schemeClr val="tx1"/>
                </a:solidFill>
              </a:rPr>
              <a:t> that is described in the database. </a:t>
            </a:r>
          </a:p>
          <a:p>
            <a:r>
              <a:rPr lang="en-US" dirty="0">
                <a:solidFill>
                  <a:schemeClr val="tx1"/>
                </a:solidFill>
              </a:rPr>
              <a:t>An </a:t>
            </a:r>
            <a:r>
              <a:rPr lang="en-US" b="1" i="1" dirty="0">
                <a:solidFill>
                  <a:srgbClr val="7030A0"/>
                </a:solidFill>
              </a:rPr>
              <a:t>attribute</a:t>
            </a:r>
            <a:r>
              <a:rPr lang="en-US" b="1" dirty="0">
                <a:solidFill>
                  <a:schemeClr val="tx1"/>
                </a:solidFill>
              </a:rPr>
              <a:t> </a:t>
            </a:r>
            <a:r>
              <a:rPr lang="en-US" dirty="0">
                <a:solidFill>
                  <a:schemeClr val="tx1"/>
                </a:solidFill>
              </a:rPr>
              <a:t>represents data of interest that further describes an entity, such as the student’s name or address. </a:t>
            </a:r>
          </a:p>
          <a:p>
            <a:r>
              <a:rPr lang="en-US" dirty="0">
                <a:solidFill>
                  <a:schemeClr val="tx1"/>
                </a:solidFill>
              </a:rPr>
              <a:t>A </a:t>
            </a:r>
            <a:r>
              <a:rPr lang="en-US" b="1" i="1" dirty="0">
                <a:solidFill>
                  <a:srgbClr val="7030A0"/>
                </a:solidFill>
              </a:rPr>
              <a:t>relationship</a:t>
            </a:r>
            <a:r>
              <a:rPr lang="en-US" b="1" dirty="0">
                <a:solidFill>
                  <a:schemeClr val="tx1"/>
                </a:solidFill>
              </a:rPr>
              <a:t> </a:t>
            </a:r>
            <a:r>
              <a:rPr lang="en-US" dirty="0">
                <a:solidFill>
                  <a:schemeClr val="tx1"/>
                </a:solidFill>
              </a:rPr>
              <a:t>among two or more entities represents an association among the entities</a:t>
            </a:r>
          </a:p>
          <a:p>
            <a:r>
              <a:rPr lang="en-US" sz="2400" dirty="0">
                <a:solidFill>
                  <a:schemeClr val="tx1"/>
                </a:solidFill>
              </a:rPr>
              <a:t>Entity relationship model (ER) is a popular example of this model</a:t>
            </a:r>
          </a:p>
          <a:p>
            <a:pPr marL="0" indent="0">
              <a:buNone/>
            </a:pPr>
            <a:endParaRPr lang="en-US" sz="2400" dirty="0">
              <a:solidFill>
                <a:schemeClr val="accent5"/>
              </a:solidFill>
            </a:endParaRPr>
          </a:p>
          <a:p>
            <a:endParaRPr lang="en-US" sz="2400" dirty="0">
              <a:solidFill>
                <a:schemeClr val="accent5"/>
              </a:solidFill>
            </a:endParaRPr>
          </a:p>
          <a:p>
            <a:pPr>
              <a:lnSpc>
                <a:spcPct val="100000"/>
              </a:lnSpc>
            </a:pPr>
            <a:endParaRPr lang="en-US" sz="2400" dirty="0">
              <a:solidFill>
                <a:srgbClr val="7030A0"/>
              </a:solidFill>
            </a:endParaRPr>
          </a:p>
        </p:txBody>
      </p:sp>
      <p:grpSp>
        <p:nvGrpSpPr>
          <p:cNvPr id="25" name="Group 24"/>
          <p:cNvGrpSpPr/>
          <p:nvPr/>
        </p:nvGrpSpPr>
        <p:grpSpPr>
          <a:xfrm>
            <a:off x="1993899" y="5155989"/>
            <a:ext cx="7392649" cy="1607741"/>
            <a:chOff x="1993899" y="5155989"/>
            <a:chExt cx="7392649" cy="1607741"/>
          </a:xfrm>
        </p:grpSpPr>
        <p:sp>
          <p:nvSpPr>
            <p:cNvPr id="4" name="Rectangle 3"/>
            <p:cNvSpPr/>
            <p:nvPr/>
          </p:nvSpPr>
          <p:spPr>
            <a:xfrm>
              <a:off x="2538650" y="5989984"/>
              <a:ext cx="1548767" cy="545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Student</a:t>
              </a:r>
            </a:p>
          </p:txBody>
        </p:sp>
        <p:sp>
          <p:nvSpPr>
            <p:cNvPr id="5" name="Rectangle 4"/>
            <p:cNvSpPr/>
            <p:nvPr/>
          </p:nvSpPr>
          <p:spPr>
            <a:xfrm>
              <a:off x="6912963" y="5989984"/>
              <a:ext cx="1548767" cy="545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Course</a:t>
              </a:r>
            </a:p>
          </p:txBody>
        </p:sp>
        <p:sp>
          <p:nvSpPr>
            <p:cNvPr id="6" name="Oval 5"/>
            <p:cNvSpPr/>
            <p:nvPr/>
          </p:nvSpPr>
          <p:spPr>
            <a:xfrm>
              <a:off x="1993899" y="5173022"/>
              <a:ext cx="1319134" cy="4946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ID</a:t>
              </a:r>
            </a:p>
          </p:txBody>
        </p:sp>
        <p:sp>
          <p:nvSpPr>
            <p:cNvPr id="7" name="Oval 6"/>
            <p:cNvSpPr/>
            <p:nvPr/>
          </p:nvSpPr>
          <p:spPr>
            <a:xfrm>
              <a:off x="3585355" y="5185679"/>
              <a:ext cx="1319134" cy="4946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Name</a:t>
              </a:r>
            </a:p>
          </p:txBody>
        </p:sp>
        <p:sp>
          <p:nvSpPr>
            <p:cNvPr id="8" name="Oval 7"/>
            <p:cNvSpPr/>
            <p:nvPr/>
          </p:nvSpPr>
          <p:spPr>
            <a:xfrm>
              <a:off x="6253396" y="5155989"/>
              <a:ext cx="1319134" cy="4946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code</a:t>
              </a:r>
            </a:p>
          </p:txBody>
        </p:sp>
        <p:sp>
          <p:nvSpPr>
            <p:cNvPr id="9" name="Oval 8"/>
            <p:cNvSpPr/>
            <p:nvPr/>
          </p:nvSpPr>
          <p:spPr>
            <a:xfrm>
              <a:off x="8067414" y="5162856"/>
              <a:ext cx="1319134" cy="4946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a:t>
              </a:r>
            </a:p>
          </p:txBody>
        </p:sp>
        <p:grpSp>
          <p:nvGrpSpPr>
            <p:cNvPr id="12" name="Group 11"/>
            <p:cNvGrpSpPr/>
            <p:nvPr/>
          </p:nvGrpSpPr>
          <p:grpSpPr>
            <a:xfrm>
              <a:off x="4817253" y="5758761"/>
              <a:ext cx="1521609" cy="1004969"/>
              <a:chOff x="4616969" y="5650664"/>
              <a:chExt cx="1521609" cy="1004969"/>
            </a:xfrm>
          </p:grpSpPr>
          <p:sp>
            <p:nvSpPr>
              <p:cNvPr id="10" name="Diamond 9"/>
              <p:cNvSpPr/>
              <p:nvPr/>
            </p:nvSpPr>
            <p:spPr>
              <a:xfrm>
                <a:off x="4616969" y="5650664"/>
                <a:ext cx="1521609" cy="1004969"/>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4904489" y="5965771"/>
                <a:ext cx="1139253" cy="374754"/>
              </a:xfrm>
              <a:prstGeom prst="rect">
                <a:avLst/>
              </a:prstGeom>
              <a:noFill/>
            </p:spPr>
            <p:txBody>
              <a:bodyPr wrap="square" rtlCol="0">
                <a:spAutoFit/>
              </a:bodyPr>
              <a:lstStyle/>
              <a:p>
                <a:r>
                  <a:rPr lang="en-US" dirty="0"/>
                  <a:t>register</a:t>
                </a:r>
              </a:p>
            </p:txBody>
          </p:sp>
        </p:grpSp>
        <p:cxnSp>
          <p:nvCxnSpPr>
            <p:cNvPr id="14" name="Straight Connector 13"/>
            <p:cNvCxnSpPr>
              <a:stCxn id="6" idx="4"/>
              <a:endCxn id="4" idx="0"/>
            </p:cNvCxnSpPr>
            <p:nvPr/>
          </p:nvCxnSpPr>
          <p:spPr>
            <a:xfrm>
              <a:off x="2653466" y="5667697"/>
              <a:ext cx="659568" cy="3222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4"/>
              <a:endCxn id="4" idx="0"/>
            </p:cNvCxnSpPr>
            <p:nvPr/>
          </p:nvCxnSpPr>
          <p:spPr>
            <a:xfrm flipH="1">
              <a:off x="3313034" y="5680354"/>
              <a:ext cx="931888" cy="3096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8" idx="4"/>
            </p:cNvCxnSpPr>
            <p:nvPr/>
          </p:nvCxnSpPr>
          <p:spPr>
            <a:xfrm>
              <a:off x="6912963" y="5650664"/>
              <a:ext cx="659567" cy="339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9" idx="4"/>
            </p:cNvCxnSpPr>
            <p:nvPr/>
          </p:nvCxnSpPr>
          <p:spPr>
            <a:xfrm flipH="1">
              <a:off x="8146631" y="5657531"/>
              <a:ext cx="580350" cy="3324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3"/>
            </p:cNvCxnSpPr>
            <p:nvPr/>
          </p:nvCxnSpPr>
          <p:spPr>
            <a:xfrm flipV="1">
              <a:off x="4087417" y="6261245"/>
              <a:ext cx="714062" cy="16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5" idx="1"/>
            </p:cNvCxnSpPr>
            <p:nvPr/>
          </p:nvCxnSpPr>
          <p:spPr>
            <a:xfrm flipH="1">
              <a:off x="6338862" y="6262848"/>
              <a:ext cx="574101" cy="5527"/>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196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37624"/>
            <a:ext cx="9692640" cy="889464"/>
          </a:xfrm>
        </p:spPr>
        <p:txBody>
          <a:bodyPr/>
          <a:lstStyle/>
          <a:p>
            <a:r>
              <a:rPr lang="en-US" dirty="0"/>
              <a:t>Representational Data Model</a:t>
            </a:r>
          </a:p>
        </p:txBody>
      </p:sp>
      <p:sp>
        <p:nvSpPr>
          <p:cNvPr id="3" name="Content Placeholder 2"/>
          <p:cNvSpPr>
            <a:spLocks noGrp="1"/>
          </p:cNvSpPr>
          <p:nvPr>
            <p:ph idx="1"/>
          </p:nvPr>
        </p:nvSpPr>
        <p:spPr>
          <a:xfrm>
            <a:off x="287512" y="1454049"/>
            <a:ext cx="8595360" cy="5666279"/>
          </a:xfrm>
        </p:spPr>
        <p:txBody>
          <a:bodyPr>
            <a:normAutofit/>
          </a:bodyPr>
          <a:lstStyle/>
          <a:p>
            <a:r>
              <a:rPr lang="en-US" sz="2400" dirty="0">
                <a:solidFill>
                  <a:schemeClr val="tx1"/>
                </a:solidFill>
              </a:rPr>
              <a:t>It is the type of models used most frequently in traditional commercial DBMSs. </a:t>
            </a:r>
          </a:p>
          <a:p>
            <a:r>
              <a:rPr lang="en-US" sz="2400" dirty="0">
                <a:solidFill>
                  <a:schemeClr val="tx1"/>
                </a:solidFill>
              </a:rPr>
              <a:t>These include the widely </a:t>
            </a:r>
          </a:p>
          <a:p>
            <a:pPr marL="0" indent="0">
              <a:buNone/>
            </a:pPr>
            <a:r>
              <a:rPr lang="en-US" sz="2400" dirty="0">
                <a:solidFill>
                  <a:schemeClr val="tx1"/>
                </a:solidFill>
              </a:rPr>
              <a:t>used </a:t>
            </a:r>
            <a:r>
              <a:rPr lang="en-US" sz="2400" b="1" dirty="0">
                <a:solidFill>
                  <a:srgbClr val="7030A0"/>
                </a:solidFill>
              </a:rPr>
              <a:t>relational data model</a:t>
            </a:r>
            <a:r>
              <a:rPr lang="en-US" sz="2400" dirty="0">
                <a:solidFill>
                  <a:schemeClr val="tx1"/>
                </a:solidFill>
              </a:rPr>
              <a:t>,</a:t>
            </a:r>
          </a:p>
          <a:p>
            <a:pPr marL="0" indent="0">
              <a:buNone/>
            </a:pPr>
            <a:r>
              <a:rPr lang="en-US" sz="2400" dirty="0">
                <a:solidFill>
                  <a:schemeClr val="tx1"/>
                </a:solidFill>
              </a:rPr>
              <a:t>as well the </a:t>
            </a:r>
            <a:r>
              <a:rPr lang="en-US" sz="2400" b="1" dirty="0">
                <a:solidFill>
                  <a:srgbClr val="7030A0"/>
                </a:solidFill>
              </a:rPr>
              <a:t>network </a:t>
            </a:r>
            <a:r>
              <a:rPr lang="en-US" sz="2400" dirty="0">
                <a:solidFill>
                  <a:srgbClr val="7030A0"/>
                </a:solidFill>
              </a:rPr>
              <a:t>and </a:t>
            </a:r>
          </a:p>
          <a:p>
            <a:pPr marL="0" indent="0">
              <a:buNone/>
            </a:pPr>
            <a:r>
              <a:rPr lang="en-US" sz="2400" b="1" dirty="0">
                <a:solidFill>
                  <a:srgbClr val="7030A0"/>
                </a:solidFill>
              </a:rPr>
              <a:t>hierarchical models</a:t>
            </a:r>
            <a:endParaRPr lang="en-US" sz="2400" dirty="0">
              <a:solidFill>
                <a:srgbClr val="7030A0"/>
              </a:solidFill>
            </a:endParaRPr>
          </a:p>
          <a:p>
            <a:r>
              <a:rPr lang="en-US" sz="2400" dirty="0">
                <a:solidFill>
                  <a:schemeClr val="tx1"/>
                </a:solidFill>
              </a:rPr>
              <a:t>It represents data by using tables</a:t>
            </a:r>
          </a:p>
          <a:p>
            <a:pPr marL="0" indent="0">
              <a:buNone/>
            </a:pPr>
            <a:r>
              <a:rPr lang="en-US" sz="2400" dirty="0">
                <a:solidFill>
                  <a:schemeClr val="tx1"/>
                </a:solidFill>
              </a:rPr>
              <a:t>and record structures and hence</a:t>
            </a:r>
          </a:p>
          <a:p>
            <a:pPr marL="0" indent="0">
              <a:buNone/>
            </a:pPr>
            <a:r>
              <a:rPr lang="en-US" sz="2400" dirty="0">
                <a:solidFill>
                  <a:schemeClr val="tx1"/>
                </a:solidFill>
              </a:rPr>
              <a:t>are sometimes called </a:t>
            </a:r>
          </a:p>
          <a:p>
            <a:pPr marL="0" indent="0">
              <a:buNone/>
            </a:pPr>
            <a:r>
              <a:rPr lang="en-US" sz="2400" b="1" dirty="0">
                <a:solidFill>
                  <a:srgbClr val="C00000"/>
                </a:solidFill>
              </a:rPr>
              <a:t>record-based data models</a:t>
            </a:r>
            <a:endParaRPr lang="en-US" sz="2400" dirty="0">
              <a:solidFill>
                <a:srgbClr val="C00000"/>
              </a:solidFill>
            </a:endParaRPr>
          </a:p>
        </p:txBody>
      </p:sp>
      <p:pic>
        <p:nvPicPr>
          <p:cNvPr id="4" name="Picture 3"/>
          <p:cNvPicPr>
            <a:picLocks noChangeAspect="1"/>
          </p:cNvPicPr>
          <p:nvPr/>
        </p:nvPicPr>
        <p:blipFill>
          <a:blip r:embed="rId2"/>
          <a:stretch>
            <a:fillRect/>
          </a:stretch>
        </p:blipFill>
        <p:spPr>
          <a:xfrm>
            <a:off x="5381546" y="2384216"/>
            <a:ext cx="5895975" cy="4248150"/>
          </a:xfrm>
          <a:prstGeom prst="rect">
            <a:avLst/>
          </a:prstGeom>
        </p:spPr>
      </p:pic>
    </p:spTree>
    <p:extLst>
      <p:ext uri="{BB962C8B-B14F-4D97-AF65-F5344CB8AC3E}">
        <p14:creationId xmlns:p14="http://schemas.microsoft.com/office/powerpoint/2010/main" val="4150413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53219"/>
            <a:ext cx="9692640" cy="1058276"/>
          </a:xfrm>
        </p:spPr>
        <p:txBody>
          <a:bodyPr/>
          <a:lstStyle/>
          <a:p>
            <a:r>
              <a:rPr lang="en-US" dirty="0"/>
              <a:t>Physical Data Model</a:t>
            </a:r>
          </a:p>
        </p:txBody>
      </p:sp>
      <p:sp>
        <p:nvSpPr>
          <p:cNvPr id="3" name="Content Placeholder 2"/>
          <p:cNvSpPr>
            <a:spLocks noGrp="1"/>
          </p:cNvSpPr>
          <p:nvPr>
            <p:ph idx="1"/>
          </p:nvPr>
        </p:nvSpPr>
        <p:spPr/>
        <p:txBody>
          <a:bodyPr>
            <a:normAutofit/>
          </a:bodyPr>
          <a:lstStyle/>
          <a:p>
            <a:r>
              <a:rPr lang="en-US" dirty="0">
                <a:solidFill>
                  <a:schemeClr val="tx1"/>
                </a:solidFill>
              </a:rPr>
              <a:t>Physical data models describe how data is stored as files in the computer by representing information such as where data is stored record formats, record orderings, and access paths. </a:t>
            </a:r>
          </a:p>
          <a:p>
            <a:endParaRPr lang="en-US" dirty="0">
              <a:solidFill>
                <a:schemeClr val="tx1"/>
              </a:solidFill>
            </a:endParaRPr>
          </a:p>
          <a:p>
            <a:r>
              <a:rPr lang="en-US" dirty="0">
                <a:solidFill>
                  <a:schemeClr val="tx1"/>
                </a:solidFill>
              </a:rPr>
              <a:t>An </a:t>
            </a:r>
            <a:r>
              <a:rPr lang="en-US" b="1" dirty="0">
                <a:solidFill>
                  <a:srgbClr val="0070C0"/>
                </a:solidFill>
              </a:rPr>
              <a:t>access path </a:t>
            </a:r>
            <a:r>
              <a:rPr lang="en-US" dirty="0">
                <a:solidFill>
                  <a:schemeClr val="tx1"/>
                </a:solidFill>
              </a:rPr>
              <a:t>is a structure that makes the search for particular database records efficient.</a:t>
            </a:r>
          </a:p>
          <a:p>
            <a:endParaRPr lang="en-US" dirty="0">
              <a:solidFill>
                <a:schemeClr val="tx1"/>
              </a:solidFill>
            </a:endParaRPr>
          </a:p>
          <a:p>
            <a:r>
              <a:rPr lang="en-US" dirty="0">
                <a:solidFill>
                  <a:schemeClr val="tx1"/>
                </a:solidFill>
              </a:rPr>
              <a:t>An </a:t>
            </a:r>
            <a:r>
              <a:rPr lang="en-US" b="1" dirty="0">
                <a:solidFill>
                  <a:srgbClr val="00B050"/>
                </a:solidFill>
              </a:rPr>
              <a:t>index</a:t>
            </a:r>
            <a:r>
              <a:rPr lang="en-US" b="1" dirty="0">
                <a:solidFill>
                  <a:schemeClr val="tx1"/>
                </a:solidFill>
              </a:rPr>
              <a:t> </a:t>
            </a:r>
            <a:r>
              <a:rPr lang="en-US" dirty="0">
                <a:solidFill>
                  <a:schemeClr val="tx1"/>
                </a:solidFill>
              </a:rPr>
              <a:t>is an example of an access path that allows direct access to data using an index term or a keyword. It is similar to the index  of book</a:t>
            </a:r>
          </a:p>
          <a:p>
            <a:endParaRPr lang="en-US" dirty="0">
              <a:solidFill>
                <a:schemeClr val="tx1"/>
              </a:solidFill>
            </a:endParaRPr>
          </a:p>
          <a:p>
            <a:endParaRPr lang="en-US" dirty="0"/>
          </a:p>
        </p:txBody>
      </p:sp>
    </p:spTree>
    <p:extLst>
      <p:ext uri="{BB962C8B-B14F-4D97-AF65-F5344CB8AC3E}">
        <p14:creationId xmlns:p14="http://schemas.microsoft.com/office/powerpoint/2010/main" val="3293613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79828"/>
            <a:ext cx="9692640" cy="987937"/>
          </a:xfrm>
        </p:spPr>
        <p:txBody>
          <a:bodyPr>
            <a:normAutofit fontScale="90000"/>
          </a:bodyPr>
          <a:lstStyle/>
          <a:p>
            <a:r>
              <a:rPr lang="en-US" dirty="0"/>
              <a:t>Schemas, Instances, and Database State</a:t>
            </a:r>
          </a:p>
        </p:txBody>
      </p:sp>
      <p:sp>
        <p:nvSpPr>
          <p:cNvPr id="3" name="Content Placeholder 2"/>
          <p:cNvSpPr>
            <a:spLocks noGrp="1"/>
          </p:cNvSpPr>
          <p:nvPr>
            <p:ph idx="1"/>
          </p:nvPr>
        </p:nvSpPr>
        <p:spPr>
          <a:xfrm>
            <a:off x="1261872" y="1573968"/>
            <a:ext cx="9692640" cy="4351337"/>
          </a:xfrm>
        </p:spPr>
        <p:txBody>
          <a:bodyPr>
            <a:normAutofit/>
          </a:bodyPr>
          <a:lstStyle/>
          <a:p>
            <a:r>
              <a:rPr lang="en-US" sz="2200" dirty="0">
                <a:solidFill>
                  <a:schemeClr val="tx1"/>
                </a:solidFill>
              </a:rPr>
              <a:t>In any data model, it is important to distinguish between the </a:t>
            </a:r>
            <a:r>
              <a:rPr lang="en-US" sz="2200" i="1" dirty="0">
                <a:solidFill>
                  <a:schemeClr val="tx1"/>
                </a:solidFill>
              </a:rPr>
              <a:t>description </a:t>
            </a:r>
            <a:r>
              <a:rPr lang="en-US" sz="2200" dirty="0">
                <a:solidFill>
                  <a:schemeClr val="tx1"/>
                </a:solidFill>
              </a:rPr>
              <a:t>of the database and the </a:t>
            </a:r>
            <a:r>
              <a:rPr lang="en-US" sz="2200" i="1" dirty="0">
                <a:solidFill>
                  <a:schemeClr val="tx1"/>
                </a:solidFill>
              </a:rPr>
              <a:t>database </a:t>
            </a:r>
            <a:r>
              <a:rPr lang="en-US" sz="2200" dirty="0">
                <a:solidFill>
                  <a:schemeClr val="tx1"/>
                </a:solidFill>
              </a:rPr>
              <a:t>itself</a:t>
            </a:r>
          </a:p>
          <a:p>
            <a:r>
              <a:rPr lang="en-US" sz="2200" dirty="0">
                <a:solidFill>
                  <a:schemeClr val="tx1"/>
                </a:solidFill>
              </a:rPr>
              <a:t>The description of a database is called the </a:t>
            </a:r>
            <a:r>
              <a:rPr lang="en-US" sz="2200" b="1" dirty="0">
                <a:solidFill>
                  <a:schemeClr val="accent1">
                    <a:lumMod val="75000"/>
                  </a:schemeClr>
                </a:solidFill>
              </a:rPr>
              <a:t>database schema</a:t>
            </a:r>
            <a:r>
              <a:rPr lang="en-US" sz="2200" dirty="0">
                <a:solidFill>
                  <a:schemeClr val="tx1"/>
                </a:solidFill>
              </a:rPr>
              <a:t>, which is specified during database design and </a:t>
            </a:r>
            <a:r>
              <a:rPr lang="en-US" sz="2200" dirty="0">
                <a:solidFill>
                  <a:srgbClr val="00B0F0"/>
                </a:solidFill>
              </a:rPr>
              <a:t>is not expected to change frequently</a:t>
            </a:r>
          </a:p>
          <a:p>
            <a:endParaRPr lang="en-US" dirty="0"/>
          </a:p>
        </p:txBody>
      </p:sp>
      <p:pic>
        <p:nvPicPr>
          <p:cNvPr id="4" name="Picture 3"/>
          <p:cNvPicPr>
            <a:picLocks noChangeAspect="1"/>
          </p:cNvPicPr>
          <p:nvPr/>
        </p:nvPicPr>
        <p:blipFill>
          <a:blip r:embed="rId2"/>
          <a:stretch>
            <a:fillRect/>
          </a:stretch>
        </p:blipFill>
        <p:spPr>
          <a:xfrm>
            <a:off x="3775879" y="3368147"/>
            <a:ext cx="4934850" cy="3324961"/>
          </a:xfrm>
          <a:prstGeom prst="rect">
            <a:avLst/>
          </a:prstGeom>
        </p:spPr>
      </p:pic>
      <p:sp>
        <p:nvSpPr>
          <p:cNvPr id="5" name="Right Brace 4"/>
          <p:cNvSpPr/>
          <p:nvPr/>
        </p:nvSpPr>
        <p:spPr>
          <a:xfrm>
            <a:off x="9054059" y="3417757"/>
            <a:ext cx="344774" cy="325286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9638675" y="4615128"/>
            <a:ext cx="1586061" cy="830997"/>
          </a:xfrm>
          <a:prstGeom prst="rect">
            <a:avLst/>
          </a:prstGeom>
          <a:noFill/>
        </p:spPr>
        <p:txBody>
          <a:bodyPr wrap="square" rtlCol="0">
            <a:spAutoFit/>
          </a:bodyPr>
          <a:lstStyle/>
          <a:p>
            <a:r>
              <a:rPr lang="en-US" sz="2400" dirty="0">
                <a:solidFill>
                  <a:schemeClr val="accent1">
                    <a:lumMod val="75000"/>
                  </a:schemeClr>
                </a:solidFill>
              </a:rPr>
              <a:t>Schema Diagram</a:t>
            </a:r>
          </a:p>
        </p:txBody>
      </p:sp>
      <p:sp>
        <p:nvSpPr>
          <p:cNvPr id="7" name="TextBox 6"/>
          <p:cNvSpPr txBox="1"/>
          <p:nvPr/>
        </p:nvSpPr>
        <p:spPr>
          <a:xfrm>
            <a:off x="198617" y="4422755"/>
            <a:ext cx="1586061" cy="830997"/>
          </a:xfrm>
          <a:prstGeom prst="rect">
            <a:avLst/>
          </a:prstGeom>
          <a:noFill/>
        </p:spPr>
        <p:txBody>
          <a:bodyPr wrap="square" rtlCol="0">
            <a:spAutoFit/>
          </a:bodyPr>
          <a:lstStyle/>
          <a:p>
            <a:r>
              <a:rPr lang="en-US" sz="2400" dirty="0">
                <a:solidFill>
                  <a:schemeClr val="accent1">
                    <a:lumMod val="75000"/>
                  </a:schemeClr>
                </a:solidFill>
              </a:rPr>
              <a:t>Schema Construct</a:t>
            </a:r>
          </a:p>
        </p:txBody>
      </p:sp>
      <p:cxnSp>
        <p:nvCxnSpPr>
          <p:cNvPr id="9" name="Straight Arrow Connector 8"/>
          <p:cNvCxnSpPr>
            <a:stCxn id="7" idx="3"/>
          </p:cNvCxnSpPr>
          <p:nvPr/>
        </p:nvCxnSpPr>
        <p:spPr>
          <a:xfrm flipV="1">
            <a:off x="1784678" y="3749636"/>
            <a:ext cx="1991201" cy="1088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3"/>
            <a:endCxn id="4" idx="1"/>
          </p:cNvCxnSpPr>
          <p:nvPr/>
        </p:nvCxnSpPr>
        <p:spPr>
          <a:xfrm>
            <a:off x="1784678" y="4838254"/>
            <a:ext cx="1991201" cy="1923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3"/>
          </p:cNvCxnSpPr>
          <p:nvPr/>
        </p:nvCxnSpPr>
        <p:spPr>
          <a:xfrm>
            <a:off x="1784678" y="4838254"/>
            <a:ext cx="1991201" cy="15343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3688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Schemas, Instances, and Database State</a:t>
            </a:r>
          </a:p>
        </p:txBody>
      </p:sp>
      <p:sp>
        <p:nvSpPr>
          <p:cNvPr id="3" name="Content Placeholder 2"/>
          <p:cNvSpPr>
            <a:spLocks noGrp="1"/>
          </p:cNvSpPr>
          <p:nvPr>
            <p:ph idx="1"/>
          </p:nvPr>
        </p:nvSpPr>
        <p:spPr>
          <a:xfrm>
            <a:off x="1261871" y="1828800"/>
            <a:ext cx="9881409" cy="5029200"/>
          </a:xfrm>
        </p:spPr>
        <p:txBody>
          <a:bodyPr>
            <a:normAutofit lnSpcReduction="10000"/>
          </a:bodyPr>
          <a:lstStyle/>
          <a:p>
            <a:r>
              <a:rPr lang="en-US" sz="2400" dirty="0">
                <a:solidFill>
                  <a:schemeClr val="tx1"/>
                </a:solidFill>
              </a:rPr>
              <a:t>A schema diagram displays only </a:t>
            </a:r>
            <a:r>
              <a:rPr lang="en-US" sz="2400" i="1" dirty="0">
                <a:solidFill>
                  <a:srgbClr val="0070C0"/>
                </a:solidFill>
              </a:rPr>
              <a:t>some aspects </a:t>
            </a:r>
            <a:r>
              <a:rPr lang="en-US" sz="2400" dirty="0">
                <a:solidFill>
                  <a:srgbClr val="0070C0"/>
                </a:solidFill>
              </a:rPr>
              <a:t>of a schema</a:t>
            </a:r>
            <a:r>
              <a:rPr lang="en-US" sz="2400" dirty="0">
                <a:solidFill>
                  <a:schemeClr val="tx1"/>
                </a:solidFill>
              </a:rPr>
              <a:t>, such as the names of record types and data items, and some types of constraints</a:t>
            </a:r>
          </a:p>
          <a:p>
            <a:r>
              <a:rPr lang="en-US" sz="2400" dirty="0">
                <a:solidFill>
                  <a:schemeClr val="tx1"/>
                </a:solidFill>
              </a:rPr>
              <a:t>The actual data in a database may change quite frequently</a:t>
            </a:r>
          </a:p>
          <a:p>
            <a:r>
              <a:rPr lang="en-US" sz="2400" dirty="0">
                <a:solidFill>
                  <a:schemeClr val="tx1"/>
                </a:solidFill>
              </a:rPr>
              <a:t>The database changes every time we add a new student or enter a new grade. </a:t>
            </a:r>
          </a:p>
          <a:p>
            <a:r>
              <a:rPr lang="en-US" sz="2400" dirty="0">
                <a:solidFill>
                  <a:schemeClr val="tx1"/>
                </a:solidFill>
              </a:rPr>
              <a:t>The data in the database at a particular moment in time is called a </a:t>
            </a:r>
            <a:r>
              <a:rPr lang="en-US" sz="2400" b="1" dirty="0">
                <a:solidFill>
                  <a:schemeClr val="accent2"/>
                </a:solidFill>
              </a:rPr>
              <a:t>database state </a:t>
            </a:r>
            <a:r>
              <a:rPr lang="en-US" sz="2400" dirty="0">
                <a:solidFill>
                  <a:schemeClr val="accent2"/>
                </a:solidFill>
              </a:rPr>
              <a:t>or </a:t>
            </a:r>
            <a:r>
              <a:rPr lang="en-US" sz="2400" b="1" dirty="0">
                <a:solidFill>
                  <a:schemeClr val="accent2"/>
                </a:solidFill>
              </a:rPr>
              <a:t>snapshot</a:t>
            </a:r>
            <a:r>
              <a:rPr lang="en-US" sz="2400" dirty="0">
                <a:solidFill>
                  <a:schemeClr val="tx1"/>
                </a:solidFill>
              </a:rPr>
              <a:t>. It is also called the </a:t>
            </a:r>
            <a:r>
              <a:rPr lang="en-US" sz="2400" i="1" dirty="0">
                <a:solidFill>
                  <a:schemeClr val="tx1"/>
                </a:solidFill>
              </a:rPr>
              <a:t>current </a:t>
            </a:r>
            <a:r>
              <a:rPr lang="en-US" sz="2400" dirty="0">
                <a:solidFill>
                  <a:schemeClr val="tx1"/>
                </a:solidFill>
              </a:rPr>
              <a:t>set of </a:t>
            </a:r>
            <a:r>
              <a:rPr lang="en-US" sz="2400" b="1" dirty="0">
                <a:solidFill>
                  <a:schemeClr val="tx1"/>
                </a:solidFill>
              </a:rPr>
              <a:t>occurrences </a:t>
            </a:r>
            <a:r>
              <a:rPr lang="en-US" sz="2400" dirty="0">
                <a:solidFill>
                  <a:schemeClr val="tx1"/>
                </a:solidFill>
              </a:rPr>
              <a:t>or </a:t>
            </a:r>
            <a:r>
              <a:rPr lang="en-US" sz="2400" b="1" dirty="0">
                <a:solidFill>
                  <a:schemeClr val="accent2"/>
                </a:solidFill>
              </a:rPr>
              <a:t>instances</a:t>
            </a:r>
          </a:p>
          <a:p>
            <a:r>
              <a:rPr lang="en-US" sz="2400" dirty="0">
                <a:solidFill>
                  <a:srgbClr val="00B050"/>
                </a:solidFill>
              </a:rPr>
              <a:t>Every time we insert or delete a record or change the value of a data item in a record, we change one state of the database into another state.</a:t>
            </a:r>
          </a:p>
        </p:txBody>
      </p:sp>
    </p:spTree>
    <p:extLst>
      <p:ext uri="{BB962C8B-B14F-4D97-AF65-F5344CB8AC3E}">
        <p14:creationId xmlns:p14="http://schemas.microsoft.com/office/powerpoint/2010/main" val="555343058"/>
      </p:ext>
    </p:extLst>
  </p:cSld>
  <p:clrMapOvr>
    <a:masterClrMapping/>
  </p:clrMapOvr>
</p:sld>
</file>

<file path=ppt/theme/theme1.xml><?xml version="1.0" encoding="utf-8"?>
<a:theme xmlns:a="http://schemas.openxmlformats.org/drawingml/2006/main" name="View">
  <a:themeElements>
    <a:clrScheme name="View">
      <a:dk1>
        <a:sysClr val="windowText" lastClr="000000"/>
      </a:dk1>
      <a:lt1>
        <a:sysClr val="window" lastClr="FFFFFF"/>
      </a:lt1>
      <a:dk2>
        <a:srgbClr val="666666"/>
      </a:dk2>
      <a:lt2>
        <a:srgbClr val="D2D2D2"/>
      </a:lt2>
      <a:accent1>
        <a:srgbClr val="FF388C"/>
      </a:accent1>
      <a:accent2>
        <a:srgbClr val="D70D5E"/>
      </a:accent2>
      <a:accent3>
        <a:srgbClr val="98037E"/>
      </a:accent3>
      <a:accent4>
        <a:srgbClr val="68027D"/>
      </a:accent4>
      <a:accent5>
        <a:srgbClr val="095ACA"/>
      </a:accent5>
      <a:accent6>
        <a:srgbClr val="063597"/>
      </a:accent6>
      <a:hlink>
        <a:srgbClr val="17BBFD"/>
      </a:hlink>
      <a:folHlink>
        <a:srgbClr val="FF79C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23C5FE65-18CC-4A65-9EBC-B05E331504EC}"/>
    </a:ext>
  </a:extLst>
</a:theme>
</file>

<file path=docProps/app.xml><?xml version="1.0" encoding="utf-8"?>
<Properties xmlns="http://schemas.openxmlformats.org/officeDocument/2006/extended-properties" xmlns:vt="http://schemas.openxmlformats.org/officeDocument/2006/docPropsVTypes">
  <Template>TM03457515[[fn=View]]</Template>
  <TotalTime>1561</TotalTime>
  <Words>1740</Words>
  <Application>Microsoft Office PowerPoint</Application>
  <PresentationFormat>Widescreen</PresentationFormat>
  <Paragraphs>132</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Baskerville Old Face</vt:lpstr>
      <vt:lpstr>Century Schoolbook</vt:lpstr>
      <vt:lpstr>Tahoma</vt:lpstr>
      <vt:lpstr>Wingdings 2</vt:lpstr>
      <vt:lpstr>View</vt:lpstr>
      <vt:lpstr>Chapter 2</vt:lpstr>
      <vt:lpstr>Data Abstraction</vt:lpstr>
      <vt:lpstr>Data Model</vt:lpstr>
      <vt:lpstr>Data Model Categories</vt:lpstr>
      <vt:lpstr>Conceptual Data Model</vt:lpstr>
      <vt:lpstr>Representational Data Model</vt:lpstr>
      <vt:lpstr>Physical Data Model</vt:lpstr>
      <vt:lpstr>Schemas, Instances, and Database State</vt:lpstr>
      <vt:lpstr>Schemas, Instances, and Database State</vt:lpstr>
      <vt:lpstr>Schemas, Instances, and Database State</vt:lpstr>
      <vt:lpstr>Three Schema Architecture and Data Independence</vt:lpstr>
      <vt:lpstr>Three Schema Architecture and Data Independence</vt:lpstr>
      <vt:lpstr>Three Schema Architecture and Data Independence</vt:lpstr>
      <vt:lpstr>Three Schema Architecture</vt:lpstr>
      <vt:lpstr>Data Independence</vt:lpstr>
      <vt:lpstr>Logical Data Independence</vt:lpstr>
      <vt:lpstr>Physical Data Independence</vt:lpstr>
      <vt:lpstr>Centralized DBMSs Architecture</vt:lpstr>
      <vt:lpstr>Centralized DBMSs Architecture</vt:lpstr>
      <vt:lpstr>Basic Client/Server Architectures</vt:lpstr>
      <vt:lpstr>Two-Tier Client/Server Architectures for DBMSs</vt:lpstr>
      <vt:lpstr>Two-Tier Client/Server Architectures for DBMSs</vt:lpstr>
      <vt:lpstr>Three-Tier Client/Server Architectures</vt:lpstr>
      <vt:lpstr>Three-Tier Client/Server Architectures</vt:lpstr>
      <vt:lpstr>Three-Tier Client/Server Architectures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laptop</dc:creator>
  <cp:lastModifiedBy>ﺷﻳﻣﺎء ﻣﺣﻣد ﻋزت ﺳﻼﻣه</cp:lastModifiedBy>
  <cp:revision>88</cp:revision>
  <dcterms:created xsi:type="dcterms:W3CDTF">2015-10-03T18:02:33Z</dcterms:created>
  <dcterms:modified xsi:type="dcterms:W3CDTF">2017-02-19T07:50:31Z</dcterms:modified>
</cp:coreProperties>
</file>