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79" r:id="rId3"/>
    <p:sldId id="280" r:id="rId4"/>
    <p:sldId id="281" r:id="rId5"/>
    <p:sldId id="282" r:id="rId6"/>
    <p:sldId id="257" r:id="rId7"/>
    <p:sldId id="258" r:id="rId8"/>
    <p:sldId id="259" r:id="rId9"/>
    <p:sldId id="260" r:id="rId10"/>
    <p:sldId id="283" r:id="rId11"/>
    <p:sldId id="261" r:id="rId12"/>
    <p:sldId id="262" r:id="rId13"/>
    <p:sldId id="277" r:id="rId14"/>
    <p:sldId id="287" r:id="rId15"/>
    <p:sldId id="273" r:id="rId16"/>
    <p:sldId id="274" r:id="rId17"/>
    <p:sldId id="263" r:id="rId18"/>
    <p:sldId id="275" r:id="rId19"/>
    <p:sldId id="264" r:id="rId20"/>
    <p:sldId id="276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2256"/>
    <a:srgbClr val="003366"/>
    <a:srgbClr val="E11FAE"/>
    <a:srgbClr val="0DF3DD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2"/>
    <p:restoredTop sz="78873"/>
  </p:normalViewPr>
  <p:slideViewPr>
    <p:cSldViewPr>
      <p:cViewPr varScale="1">
        <p:scale>
          <a:sx n="75" d="100"/>
          <a:sy n="75" d="100"/>
        </p:scale>
        <p:origin x="127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2E8EC-543B-48F8-852D-0472F8EF0E39}" type="datetimeFigureOut">
              <a:rPr lang="en-US" smtClean="0"/>
              <a:pPr/>
              <a:t>11/6/21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8A735-ED61-4BB7-B2DC-CF9FD9B9D2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670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National</a:t>
            </a:r>
            <a:r>
              <a:rPr lang="en-US" baseline="0" dirty="0"/>
              <a:t> ID = Name</a:t>
            </a:r>
          </a:p>
          <a:p>
            <a:pPr eaLnBrk="1" hangingPunct="1">
              <a:spcBef>
                <a:spcPct val="0"/>
              </a:spcBef>
            </a:pPr>
            <a:endParaRPr lang="en-US" baseline="0" dirty="0"/>
          </a:p>
          <a:p>
            <a:pPr eaLnBrk="1" hangingPunct="1">
              <a:spcBef>
                <a:spcPct val="0"/>
              </a:spcBef>
            </a:pPr>
            <a:r>
              <a:rPr lang="en-US" baseline="0" dirty="0" err="1"/>
              <a:t>Project_Number</a:t>
            </a:r>
            <a:r>
              <a:rPr lang="en-US" baseline="0" dirty="0"/>
              <a:t> = </a:t>
            </a:r>
            <a:r>
              <a:rPr lang="en-US" baseline="0" dirty="0" err="1"/>
              <a:t>Project_Name</a:t>
            </a:r>
            <a:r>
              <a:rPr lang="en-US" baseline="0" dirty="0"/>
              <a:t>, </a:t>
            </a:r>
            <a:r>
              <a:rPr lang="en-US" baseline="0" dirty="0" err="1"/>
              <a:t>Project_Location</a:t>
            </a:r>
            <a:r>
              <a:rPr lang="en-US" baseline="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319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multivalued attributes</a:t>
            </a:r>
            <a:r>
              <a:rPr lang="en-US" baseline="0" dirty="0"/>
              <a:t> </a:t>
            </a:r>
          </a:p>
          <a:p>
            <a:r>
              <a:rPr lang="en-US" baseline="0" dirty="0"/>
              <a:t>No Campsites </a:t>
            </a:r>
          </a:p>
          <a:p>
            <a:r>
              <a:rPr lang="en-US" baseline="0" dirty="0"/>
              <a:t>No nested relations (repeating groups)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8A735-ED61-4BB7-B2DC-CF9FD9B9D27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36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there</a:t>
            </a:r>
            <a:r>
              <a:rPr lang="en-US" baseline="0" dirty="0"/>
              <a:t> are </a:t>
            </a:r>
            <a:r>
              <a:rPr lang="en-US" dirty="0"/>
              <a:t>multivalued attributes  (</a:t>
            </a:r>
            <a:r>
              <a:rPr lang="en-US" dirty="0" err="1"/>
              <a:t>Dlocations</a:t>
            </a:r>
            <a:r>
              <a:rPr lang="en-US" dirty="0"/>
              <a:t>)</a:t>
            </a:r>
            <a:r>
              <a:rPr lang="en-US" baseline="0" dirty="0"/>
              <a:t> , we create a new table that has the PK of original table (</a:t>
            </a:r>
            <a:r>
              <a:rPr lang="en-US" baseline="0" dirty="0" err="1"/>
              <a:t>Dnumber</a:t>
            </a:r>
            <a:r>
              <a:rPr lang="en-US" baseline="0" dirty="0"/>
              <a:t>) + </a:t>
            </a:r>
            <a:r>
              <a:rPr lang="en-US" dirty="0"/>
              <a:t>multivalued attributes (</a:t>
            </a:r>
            <a:r>
              <a:rPr lang="en-US" dirty="0" err="1"/>
              <a:t>Dlocations</a:t>
            </a:r>
            <a:r>
              <a:rPr lang="en-US" dirty="0"/>
              <a:t>)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8A735-ED61-4BB7-B2DC-CF9FD9B9D27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23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nested relations (repeating groups)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8A735-ED61-4BB7-B2DC-CF9FD9B9D27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63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nested relations (repeating groups)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8A735-ED61-4BB7-B2DC-CF9FD9B9D27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64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u="none" dirty="0">
                <a:solidFill>
                  <a:srgbClr val="7030A0"/>
                </a:solidFill>
              </a:rPr>
              <a:t>C# is unique in the repeating group so it became part of the PK </a:t>
            </a:r>
            <a:r>
              <a:rPr lang="en-US" sz="1200" b="1" u="none">
                <a:solidFill>
                  <a:srgbClr val="7030A0"/>
                </a:solidFill>
              </a:rPr>
              <a:t>in the new table </a:t>
            </a:r>
            <a:endParaRPr lang="en-US" sz="1200" b="1" u="none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8A735-ED61-4BB7-B2DC-CF9FD9B9D27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35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8A735-ED61-4BB7-B2DC-CF9FD9B9D27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800000"/>
              </a:buClr>
              <a:buFont typeface="Wingdings" pitchFamily="2" charset="2"/>
              <a:buChar char="§"/>
              <a:defRPr/>
            </a:lvl1pPr>
            <a:lvl2pPr>
              <a:buClr>
                <a:srgbClr val="0070C0"/>
              </a:buClr>
              <a:buSzPct val="80000"/>
              <a:buFont typeface="Wingdings" pitchFamily="2" charset="2"/>
              <a:buChar char="§"/>
              <a:defRPr/>
            </a:lvl2pPr>
            <a:lvl3pPr>
              <a:buFont typeface="Arial" pitchFamily="34" charset="0"/>
              <a:buChar char="•"/>
              <a:defRPr/>
            </a:lvl3pPr>
            <a:lvl4pPr>
              <a:buFont typeface="Arial" pitchFamily="34" charset="0"/>
              <a:buChar char="•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A0A38A-8095-4D03-A56A-4D6C96C0683B}" type="datetimeFigureOut">
              <a:rPr lang="en-US" smtClean="0"/>
              <a:pPr/>
              <a:t>11/6/21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7EE5B9-6577-49B0-B142-40396AD7AD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85800" y="6553200"/>
            <a:ext cx="6548438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>
              <a:spcBef>
                <a:spcPts val="6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00" dirty="0">
                <a:solidFill>
                  <a:srgbClr val="000000"/>
                </a:solidFill>
                <a:latin typeface="Century Gothic" pitchFamily="34" charset="0"/>
                <a:ea typeface="ヒラギノ角ゴ Pro W3" pitchFamily="1" charset="-128"/>
              </a:rPr>
              <a:t>Copyright © 2011 Ramez Elmasri and Shamkant Navathe</a:t>
            </a: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45238"/>
            <a:ext cx="685800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86800" y="0"/>
            <a:ext cx="466725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Chapter 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7030A0"/>
                </a:solidFill>
                <a:latin typeface="Comic Sans MS" pitchFamily="66" charset="0"/>
              </a:rPr>
              <a:t>Normalization for Relational Database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anose="02040502050405020303" pitchFamily="18" charset="0"/>
              </a:rPr>
              <a:t>Normalization Steps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905000"/>
            <a:ext cx="3552825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143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90625"/>
            <a:ext cx="8228013" cy="4524375"/>
          </a:xfrm>
        </p:spPr>
        <p:txBody>
          <a:bodyPr/>
          <a:lstStyle/>
          <a:p>
            <a:r>
              <a:rPr lang="en-US" dirty="0">
                <a:latin typeface="Georgia" pitchFamily="18" charset="0"/>
              </a:rPr>
              <a:t>For a relation to be in 1</a:t>
            </a:r>
            <a:r>
              <a:rPr lang="en-US" baseline="30000" dirty="0">
                <a:latin typeface="Georgia" pitchFamily="18" charset="0"/>
              </a:rPr>
              <a:t>st</a:t>
            </a:r>
            <a:r>
              <a:rPr lang="en-US" dirty="0">
                <a:latin typeface="Georgia" pitchFamily="18" charset="0"/>
              </a:rPr>
              <a:t> normal form, redundant groups or </a:t>
            </a:r>
            <a:r>
              <a:rPr lang="en-US" dirty="0" err="1">
                <a:latin typeface="Georgia" pitchFamily="18" charset="0"/>
              </a:rPr>
              <a:t>multivalued</a:t>
            </a:r>
            <a:r>
              <a:rPr lang="en-US" dirty="0">
                <a:latin typeface="Georgia" pitchFamily="18" charset="0"/>
              </a:rPr>
              <a:t> attributes should be removed</a:t>
            </a:r>
          </a:p>
          <a:p>
            <a:r>
              <a:rPr lang="en-US" dirty="0">
                <a:latin typeface="Georgia" pitchFamily="18" charset="0"/>
              </a:rPr>
              <a:t>To change to 1NF:</a:t>
            </a:r>
          </a:p>
          <a:p>
            <a:pPr marL="547688" lvl="1" indent="-2730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r>
              <a:rPr lang="en-US" sz="3200" dirty="0">
                <a:solidFill>
                  <a:schemeClr val="tx2"/>
                </a:solidFill>
                <a:latin typeface="Georgia" pitchFamily="18" charset="0"/>
              </a:rPr>
              <a:t>Remove nested relation attributes into a new relation</a:t>
            </a:r>
          </a:p>
          <a:p>
            <a:pPr marL="547688" lvl="1" indent="-2730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r>
              <a:rPr lang="en-US" sz="3200" dirty="0">
                <a:solidFill>
                  <a:schemeClr val="tx2"/>
                </a:solidFill>
                <a:latin typeface="Georgia" pitchFamily="18" charset="0"/>
              </a:rPr>
              <a:t>Propagate the primary key into it</a:t>
            </a:r>
          </a:p>
          <a:p>
            <a:endParaRPr lang="en-US" dirty="0">
              <a:latin typeface="Georgia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8013" cy="11430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First Normal Form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8013" cy="11430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Removing multivalued attributes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" y="1066800"/>
            <a:ext cx="7737233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5334000"/>
          <a:ext cx="30480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u="sng" dirty="0" err="1">
                          <a:solidFill>
                            <a:srgbClr val="7030A0"/>
                          </a:solidFill>
                        </a:rPr>
                        <a:t>Dnumber</a:t>
                      </a:r>
                      <a:endParaRPr lang="en-US" sz="2000" b="1" u="sng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u="sng" dirty="0" err="1">
                          <a:solidFill>
                            <a:srgbClr val="7030A0"/>
                          </a:solidFill>
                        </a:rPr>
                        <a:t>Dlocations</a:t>
                      </a:r>
                      <a:endParaRPr lang="en-US" sz="2000" b="1" u="sng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48006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New relation to be in 1</a:t>
            </a:r>
            <a:r>
              <a:rPr lang="en-US" sz="2400" b="1" baseline="30000" dirty="0">
                <a:solidFill>
                  <a:srgbClr val="00B050"/>
                </a:solidFill>
              </a:rPr>
              <a:t>st</a:t>
            </a:r>
            <a:r>
              <a:rPr lang="en-US" sz="2400" b="1" dirty="0">
                <a:solidFill>
                  <a:srgbClr val="00B050"/>
                </a:solidFill>
              </a:rPr>
              <a:t> normal form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76400"/>
            <a:ext cx="8153400" cy="41910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8013" cy="1143000"/>
          </a:xfrm>
        </p:spPr>
        <p:txBody>
          <a:bodyPr/>
          <a:lstStyle/>
          <a:p>
            <a:r>
              <a:rPr lang="en-US" sz="3600" dirty="0">
                <a:solidFill>
                  <a:srgbClr val="C00000"/>
                </a:solidFill>
                <a:latin typeface="Georgia" pitchFamily="18" charset="0"/>
              </a:rPr>
              <a:t>Example Nested Relations (Repeating Groups)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97589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8013" cy="1143000"/>
          </a:xfrm>
        </p:spPr>
        <p:txBody>
          <a:bodyPr/>
          <a:lstStyle/>
          <a:p>
            <a:r>
              <a:rPr lang="en-US" sz="3600" dirty="0">
                <a:solidFill>
                  <a:srgbClr val="C00000"/>
                </a:solidFill>
                <a:latin typeface="Georgia" pitchFamily="18" charset="0"/>
              </a:rPr>
              <a:t>Example Nested Relations (Repeating Groups)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7809500"/>
              </p:ext>
            </p:extLst>
          </p:nvPr>
        </p:nvGraphicFramePr>
        <p:xfrm>
          <a:off x="381000" y="2291080"/>
          <a:ext cx="7620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u="none" dirty="0" err="1">
                          <a:solidFill>
                            <a:srgbClr val="00B050"/>
                          </a:solidFill>
                        </a:rPr>
                        <a:t>St_code</a:t>
                      </a:r>
                      <a:endParaRPr lang="en-US" b="1" u="non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00B050"/>
                          </a:solidFill>
                        </a:rPr>
                        <a:t>St_name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sng" dirty="0">
                          <a:solidFill>
                            <a:srgbClr val="00B050"/>
                          </a:solidFill>
                        </a:rPr>
                        <a:t>C#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00B050"/>
                          </a:solidFill>
                        </a:rPr>
                        <a:t>C_name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Hours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Karim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Haram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DS34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Str.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2" gridSpan="4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Ope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Rese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DB12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Network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rowSpan="3" gridSpan="4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Ope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Rese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gridSpan="4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Db12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gridSpan="4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DS34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Str.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2965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8013" cy="1143000"/>
          </a:xfrm>
        </p:spPr>
        <p:txBody>
          <a:bodyPr/>
          <a:lstStyle/>
          <a:p>
            <a:r>
              <a:rPr lang="en-US" sz="3600" dirty="0">
                <a:solidFill>
                  <a:srgbClr val="C00000"/>
                </a:solidFill>
                <a:latin typeface="Georgia" pitchFamily="18" charset="0"/>
              </a:rPr>
              <a:t>Example Nested Relations (Repeating Groups)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131812"/>
              </p:ext>
            </p:extLst>
          </p:nvPr>
        </p:nvGraphicFramePr>
        <p:xfrm>
          <a:off x="381000" y="2291080"/>
          <a:ext cx="7620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u="none" dirty="0" err="1">
                          <a:solidFill>
                            <a:srgbClr val="00B050"/>
                          </a:solidFill>
                        </a:rPr>
                        <a:t>St_code</a:t>
                      </a:r>
                      <a:endParaRPr lang="en-US" b="1" u="non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00B050"/>
                          </a:solidFill>
                        </a:rPr>
                        <a:t>St_name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sng" dirty="0">
                          <a:solidFill>
                            <a:srgbClr val="00B050"/>
                          </a:solidFill>
                        </a:rPr>
                        <a:t>C#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00B050"/>
                          </a:solidFill>
                        </a:rPr>
                        <a:t>C_name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Hours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Karim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Haram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DS34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Str.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Karim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Haram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Ope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Rese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Karim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Haram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DB12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Network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Ope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Rese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Db12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DS34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Str.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To Be in First Normal Form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8013" cy="4524375"/>
          </a:xfrm>
        </p:spPr>
        <p:txBody>
          <a:bodyPr/>
          <a:lstStyle/>
          <a:p>
            <a:pPr marL="0">
              <a:buNone/>
            </a:pPr>
            <a:r>
              <a:rPr lang="en-US" dirty="0"/>
              <a:t>The previous data to be in 1</a:t>
            </a:r>
            <a:r>
              <a:rPr lang="en-US" baseline="30000" dirty="0"/>
              <a:t>st</a:t>
            </a:r>
            <a:r>
              <a:rPr lang="en-US" dirty="0"/>
              <a:t> normal form, split the repeating group in another table with the primary key of the relation to be as foreign key in the new relation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733800"/>
          <a:ext cx="60960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u="sng" dirty="0" err="1">
                          <a:solidFill>
                            <a:srgbClr val="7030A0"/>
                          </a:solidFill>
                        </a:rPr>
                        <a:t>St_code</a:t>
                      </a:r>
                      <a:endParaRPr lang="en-US" sz="2000" b="1" u="sng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solidFill>
                            <a:srgbClr val="7030A0"/>
                          </a:solidFill>
                        </a:rPr>
                        <a:t>St_name</a:t>
                      </a:r>
                      <a:endParaRPr lang="en-US" sz="2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6127"/>
              </p:ext>
            </p:extLst>
          </p:nvPr>
        </p:nvGraphicFramePr>
        <p:xfrm>
          <a:off x="457200" y="4724400"/>
          <a:ext cx="48768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96293802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u="sng" dirty="0" err="1">
                          <a:solidFill>
                            <a:srgbClr val="7030A0"/>
                          </a:solidFill>
                        </a:rPr>
                        <a:t>St_code</a:t>
                      </a:r>
                      <a:endParaRPr lang="en-US" sz="2000" b="1" u="sng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u="sng" dirty="0">
                          <a:solidFill>
                            <a:srgbClr val="7030A0"/>
                          </a:solidFill>
                        </a:rPr>
                        <a:t>C#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solidFill>
                            <a:srgbClr val="7030A0"/>
                          </a:solidFill>
                        </a:rPr>
                        <a:t>C_name</a:t>
                      </a:r>
                      <a:endParaRPr lang="en-US" sz="2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i="0" dirty="0">
                          <a:solidFill>
                            <a:srgbClr val="7030A0"/>
                          </a:solidFill>
                        </a:rPr>
                        <a:t>Hours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Second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050" indent="-273050">
              <a:spcBef>
                <a:spcPts val="600"/>
              </a:spcBef>
              <a:buSzPct val="76000"/>
              <a:defRPr/>
            </a:pPr>
            <a:r>
              <a:rPr lang="en-US" dirty="0">
                <a:latin typeface="Georgia" pitchFamily="18" charset="0"/>
              </a:rPr>
              <a:t>Based on concept of full functional dependency</a:t>
            </a:r>
          </a:p>
          <a:p>
            <a:pPr marL="547688" lvl="1" indent="-2730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r>
              <a:rPr lang="en-US" sz="2300" dirty="0">
                <a:solidFill>
                  <a:schemeClr val="tx2"/>
                </a:solidFill>
                <a:latin typeface="Georgia" pitchFamily="18" charset="0"/>
              </a:rPr>
              <a:t>Versus </a:t>
            </a:r>
            <a:r>
              <a:rPr lang="en-US" sz="2300" b="1" dirty="0">
                <a:solidFill>
                  <a:schemeClr val="tx2"/>
                </a:solidFill>
                <a:latin typeface="Georgia" pitchFamily="18" charset="0"/>
              </a:rPr>
              <a:t>partial dependency- </a:t>
            </a:r>
            <a:r>
              <a:rPr lang="en-US" sz="2300" dirty="0">
                <a:solidFill>
                  <a:srgbClr val="00B050"/>
                </a:solidFill>
                <a:latin typeface="Georgia" pitchFamily="18" charset="0"/>
              </a:rPr>
              <a:t>Remove partial dependency</a:t>
            </a:r>
          </a:p>
          <a:p>
            <a:pPr marL="547688" lvl="1" indent="-2730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endParaRPr lang="en-US" sz="2300" b="1" dirty="0">
              <a:solidFill>
                <a:schemeClr val="tx2"/>
              </a:solidFill>
              <a:latin typeface="Georgia" pitchFamily="18" charset="0"/>
            </a:endParaRPr>
          </a:p>
          <a:p>
            <a:pPr marL="273050" indent="-273050">
              <a:spcBef>
                <a:spcPts val="600"/>
              </a:spcBef>
              <a:buSzPct val="76000"/>
              <a:defRPr/>
            </a:pPr>
            <a:endParaRPr lang="en-US" dirty="0">
              <a:latin typeface="Georgia" pitchFamily="18" charset="0"/>
            </a:endParaRPr>
          </a:p>
          <a:p>
            <a:pPr marL="273050" indent="-273050">
              <a:spcBef>
                <a:spcPts val="600"/>
              </a:spcBef>
              <a:buSzPct val="76000"/>
              <a:defRPr/>
            </a:pPr>
            <a:r>
              <a:rPr lang="en-US" dirty="0">
                <a:latin typeface="Georgia" pitchFamily="18" charset="0"/>
              </a:rPr>
              <a:t>Second normalize into a number of 2NF relations </a:t>
            </a:r>
          </a:p>
          <a:p>
            <a:pPr marL="547688" lvl="1" indent="-2730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r>
              <a:rPr lang="en-US" sz="2300" dirty="0">
                <a:solidFill>
                  <a:schemeClr val="tx2"/>
                </a:solidFill>
                <a:latin typeface="Georgia" pitchFamily="18" charset="0"/>
              </a:rPr>
              <a:t>Nonprime attributes are associated only with part of primary key on which they are fully functionally dependent</a:t>
            </a:r>
          </a:p>
          <a:p>
            <a:endParaRPr lang="en-US" dirty="0">
              <a:latin typeface="Georgia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3109871"/>
            <a:ext cx="8452757" cy="623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Second Normal Form (2)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524000"/>
          <a:ext cx="64008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u="sng" dirty="0"/>
                        <a:t>SSN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/>
                        <a:t>P#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Ename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Plocation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2057400"/>
            <a:ext cx="815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Ename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functionally dependent on SSN only, no need for P#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Pname and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Plocation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are functionally dependent on P#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 this relation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not in the second normal form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Solution: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5029200"/>
          <a:ext cx="30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u="sng" dirty="0"/>
                        <a:t>SSN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/>
                        <a:t>P#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Hours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5638800"/>
          <a:ext cx="2032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u="sng" dirty="0"/>
                        <a:t>SSN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Ename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91000" y="5628640"/>
          <a:ext cx="33528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u="sng" dirty="0"/>
                        <a:t>P#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Plocation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Third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To be in 3</a:t>
            </a:r>
            <a:r>
              <a:rPr lang="en-US" baseline="30000" dirty="0">
                <a:latin typeface="Georgia" pitchFamily="18" charset="0"/>
              </a:rPr>
              <a:t>rd</a:t>
            </a:r>
            <a:r>
              <a:rPr lang="en-US" dirty="0">
                <a:latin typeface="Georgia" pitchFamily="18" charset="0"/>
              </a:rPr>
              <a:t> normal form you should remove </a:t>
            </a:r>
            <a:r>
              <a:rPr lang="en-US" dirty="0">
                <a:solidFill>
                  <a:srgbClr val="00B050"/>
                </a:solidFill>
                <a:latin typeface="Georgia" pitchFamily="18" charset="0"/>
              </a:rPr>
              <a:t>transitive dependency</a:t>
            </a:r>
          </a:p>
          <a:p>
            <a:r>
              <a:rPr lang="en-US" dirty="0">
                <a:latin typeface="Georgia" pitchFamily="18" charset="0"/>
              </a:rPr>
              <a:t>Non key attribute is dependent on non key attribute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Data Normalization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16050"/>
            <a:ext cx="81534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Primarily a tool to validate and improve a logical design so that satisfies certain constraints that </a:t>
            </a:r>
            <a:r>
              <a:rPr lang="en-US" sz="3600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avoid unnecessary duplication of data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The process of decomposing relations with anomalies to produce 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smaller, 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well-structured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relations</a:t>
            </a:r>
            <a:endParaRPr lang="en-US" sz="2800" dirty="0">
              <a:solidFill>
                <a:srgbClr val="7030A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731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Third Normal Form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8013" cy="2357437"/>
          </a:xfrm>
        </p:spPr>
        <p:txBody>
          <a:bodyPr/>
          <a:lstStyle/>
          <a:p>
            <a:r>
              <a:rPr lang="en-US" dirty="0" err="1">
                <a:latin typeface="Georgia" pitchFamily="18" charset="0"/>
              </a:rPr>
              <a:t>Dept_name</a:t>
            </a:r>
            <a:r>
              <a:rPr lang="en-US" dirty="0">
                <a:latin typeface="Georgia" pitchFamily="18" charset="0"/>
              </a:rPr>
              <a:t> and </a:t>
            </a:r>
            <a:r>
              <a:rPr lang="en-US" dirty="0" err="1">
                <a:latin typeface="Georgia" pitchFamily="18" charset="0"/>
              </a:rPr>
              <a:t>mgr_SSN</a:t>
            </a:r>
            <a:r>
              <a:rPr lang="en-US" dirty="0">
                <a:latin typeface="Georgia" pitchFamily="18" charset="0"/>
              </a:rPr>
              <a:t> are functionally dependent on </a:t>
            </a:r>
            <a:r>
              <a:rPr lang="en-US" dirty="0" err="1">
                <a:latin typeface="Georgia" pitchFamily="18" charset="0"/>
              </a:rPr>
              <a:t>dept_code</a:t>
            </a:r>
            <a:r>
              <a:rPr lang="en-US" dirty="0">
                <a:latin typeface="Georgia" pitchFamily="18" charset="0"/>
              </a:rPr>
              <a:t> which is non key attribute</a:t>
            </a:r>
            <a:endParaRPr lang="en-US" dirty="0">
              <a:solidFill>
                <a:srgbClr val="00B050"/>
              </a:solidFill>
              <a:latin typeface="Georgia" pitchFamily="18" charset="0"/>
            </a:endParaRPr>
          </a:p>
          <a:p>
            <a:r>
              <a:rPr lang="en-US" dirty="0">
                <a:solidFill>
                  <a:srgbClr val="00B050"/>
                </a:solidFill>
                <a:latin typeface="Georgia" pitchFamily="18" charset="0"/>
              </a:rPr>
              <a:t>Solution: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524000"/>
          <a:ext cx="74676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u="sng" dirty="0"/>
                        <a:t>SSN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none" dirty="0" err="1"/>
                        <a:t>Ename</a:t>
                      </a:r>
                      <a:endParaRPr lang="en-US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Dept_code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Dept_name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Mgr_SSN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4277360"/>
          <a:ext cx="4572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u="sng" dirty="0"/>
                        <a:t>SSN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none" dirty="0" err="1"/>
                        <a:t>Ename</a:t>
                      </a:r>
                      <a:endParaRPr lang="en-US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err="1"/>
                        <a:t>Dept_code</a:t>
                      </a:r>
                      <a:endParaRPr lang="en-US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5191760"/>
          <a:ext cx="42672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u="sng" dirty="0" err="1"/>
                        <a:t>Dept_code</a:t>
                      </a:r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Dept_name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Mgr_SSN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8013" cy="11430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Exercises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81200"/>
            <a:ext cx="8001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12192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eorgia" pitchFamily="18" charset="0"/>
              </a:rPr>
              <a:t>Consider the following report, suppose sales order number is the primary key, normalize this report to reach better design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0"/>
            <a:ext cx="8228013" cy="3200400"/>
          </a:xfrm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  <a:latin typeface="Georgia" pitchFamily="18" charset="0"/>
              </a:rPr>
              <a:t>To be in 1</a:t>
            </a:r>
            <a:r>
              <a:rPr lang="en-US" baseline="30000" dirty="0">
                <a:solidFill>
                  <a:srgbClr val="FF0000"/>
                </a:solidFill>
                <a:latin typeface="Georgia" pitchFamily="18" charset="0"/>
              </a:rPr>
              <a:t>st</a:t>
            </a:r>
            <a:r>
              <a:rPr lang="en-US" dirty="0">
                <a:solidFill>
                  <a:srgbClr val="FF0000"/>
                </a:solidFill>
                <a:latin typeface="Georgia" pitchFamily="18" charset="0"/>
              </a:rPr>
              <a:t> normal form, remove repeating group (nested relations):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R1=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salesOrderNo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salesOrderDate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custNo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custName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address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clerkNo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clerkName</a:t>
            </a:r>
            <a:endParaRPr lang="en-US" dirty="0">
              <a:solidFill>
                <a:schemeClr val="tx1"/>
              </a:solidFill>
              <a:latin typeface="Georgia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R2=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salesOrderNo</a:t>
            </a:r>
            <a:r>
              <a:rPr lang="en-US" u="sng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itemsOrdered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description, quantity,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unitPrice</a:t>
            </a:r>
            <a:endParaRPr lang="en-US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D2C632-EEB4-4F3C-9B3F-3A118CDC5239}"/>
              </a:ext>
            </a:extLst>
          </p:cNvPr>
          <p:cNvSpPr txBox="1"/>
          <p:nvPr/>
        </p:nvSpPr>
        <p:spPr>
          <a:xfrm>
            <a:off x="228600" y="228600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eorgia" pitchFamily="18" charset="0"/>
              </a:rPr>
              <a:t>Relation</a:t>
            </a:r>
          </a:p>
          <a:p>
            <a:pPr>
              <a:buNone/>
            </a:pPr>
            <a:r>
              <a:rPr lang="en-US" sz="3200" dirty="0">
                <a:latin typeface="Georgia" pitchFamily="18" charset="0"/>
              </a:rPr>
              <a:t>R=</a:t>
            </a:r>
            <a:r>
              <a:rPr lang="en-US" sz="3200" u="sng" dirty="0" err="1">
                <a:latin typeface="Georgia" pitchFamily="18" charset="0"/>
              </a:rPr>
              <a:t>salesOrderNo</a:t>
            </a:r>
            <a:r>
              <a:rPr lang="en-US" sz="3200" dirty="0">
                <a:latin typeface="Georgia" pitchFamily="18" charset="0"/>
              </a:rPr>
              <a:t>, </a:t>
            </a:r>
            <a:r>
              <a:rPr lang="en-US" sz="3200" dirty="0" err="1">
                <a:latin typeface="Georgia" pitchFamily="18" charset="0"/>
              </a:rPr>
              <a:t>salesOrderDate</a:t>
            </a:r>
            <a:r>
              <a:rPr lang="en-US" sz="3200" dirty="0">
                <a:latin typeface="Georgia" pitchFamily="18" charset="0"/>
              </a:rPr>
              <a:t>, </a:t>
            </a:r>
            <a:r>
              <a:rPr lang="en-US" sz="3200" dirty="0" err="1">
                <a:latin typeface="Georgia" pitchFamily="18" charset="0"/>
              </a:rPr>
              <a:t>custNo</a:t>
            </a:r>
            <a:r>
              <a:rPr lang="en-US" sz="3200" dirty="0">
                <a:latin typeface="Georgia" pitchFamily="18" charset="0"/>
              </a:rPr>
              <a:t>, </a:t>
            </a:r>
            <a:r>
              <a:rPr lang="en-US" sz="3200" dirty="0" err="1">
                <a:latin typeface="Georgia" pitchFamily="18" charset="0"/>
              </a:rPr>
              <a:t>custName</a:t>
            </a:r>
            <a:r>
              <a:rPr lang="en-US" sz="3200" dirty="0">
                <a:latin typeface="Georgia" pitchFamily="18" charset="0"/>
              </a:rPr>
              <a:t>, address </a:t>
            </a:r>
            <a:r>
              <a:rPr lang="en-US" sz="3200" dirty="0" err="1">
                <a:latin typeface="Georgia" pitchFamily="18" charset="0"/>
              </a:rPr>
              <a:t>clerkNo</a:t>
            </a:r>
            <a:r>
              <a:rPr lang="en-US" sz="3200" dirty="0">
                <a:latin typeface="Georgia" pitchFamily="18" charset="0"/>
              </a:rPr>
              <a:t>, </a:t>
            </a:r>
            <a:r>
              <a:rPr lang="en-US" sz="3200" dirty="0" err="1">
                <a:latin typeface="Georgia" pitchFamily="18" charset="0"/>
              </a:rPr>
              <a:t>clerkName</a:t>
            </a:r>
            <a:r>
              <a:rPr lang="en-US" sz="3200" dirty="0">
                <a:latin typeface="Georgia" pitchFamily="18" charset="0"/>
              </a:rPr>
              <a:t>, {</a:t>
            </a:r>
            <a:r>
              <a:rPr lang="en-US" sz="3200" u="sng" dirty="0" err="1">
                <a:latin typeface="Georgia" pitchFamily="18" charset="0"/>
              </a:rPr>
              <a:t>itemsOrdered</a:t>
            </a:r>
            <a:r>
              <a:rPr lang="en-US" sz="3200" dirty="0">
                <a:latin typeface="Georgia" pitchFamily="18" charset="0"/>
              </a:rPr>
              <a:t>, description, quantity, </a:t>
            </a:r>
            <a:r>
              <a:rPr lang="en-US" sz="3200" dirty="0" err="1">
                <a:latin typeface="Georgia" pitchFamily="18" charset="0"/>
              </a:rPr>
              <a:t>unitPrice</a:t>
            </a:r>
            <a:r>
              <a:rPr lang="en-US" sz="3200" dirty="0">
                <a:latin typeface="Georgia" pitchFamily="18" charset="0"/>
              </a:rPr>
              <a:t>}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2</a:t>
            </a:r>
            <a:r>
              <a:rPr lang="en-US" baseline="30000" dirty="0">
                <a:solidFill>
                  <a:srgbClr val="C00000"/>
                </a:solidFill>
                <a:latin typeface="Georgia" pitchFamily="18" charset="0"/>
              </a:rPr>
              <a:t>nd</a:t>
            </a:r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 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R1=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salesOrderNo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salesOrderDate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custNo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custName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address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clerkNo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clerkName</a:t>
            </a:r>
            <a:endParaRPr lang="en-US" dirty="0">
              <a:solidFill>
                <a:schemeClr val="tx1"/>
              </a:solidFill>
              <a:latin typeface="Georgia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R2.1=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salesOrderNo</a:t>
            </a:r>
            <a:r>
              <a:rPr lang="en-US" u="sng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itemsOrdered</a:t>
            </a:r>
            <a:r>
              <a:rPr lang="en-US" u="sng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quantity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R2.2=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itemsOrdered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description,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unitPrice</a:t>
            </a:r>
            <a:endParaRPr lang="en-US" dirty="0">
              <a:solidFill>
                <a:schemeClr val="tx1"/>
              </a:solidFill>
              <a:latin typeface="Georgia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30000" dirty="0">
                <a:solidFill>
                  <a:srgbClr val="C00000"/>
                </a:solidFill>
                <a:latin typeface="Georgia" pitchFamily="18" charset="0"/>
              </a:rPr>
              <a:t>3rd</a:t>
            </a:r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 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R1.1=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salesOrderNo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salesOrderDate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custNo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clerkNo</a:t>
            </a:r>
            <a:endParaRPr lang="en-US" dirty="0">
              <a:solidFill>
                <a:schemeClr val="tx1"/>
              </a:solidFill>
              <a:latin typeface="Georgia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R1.2=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custNo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custName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address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R1.3=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clerkNo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clerkName</a:t>
            </a:r>
            <a:endParaRPr lang="en-US" dirty="0">
              <a:solidFill>
                <a:schemeClr val="tx1"/>
              </a:solidFill>
              <a:latin typeface="Georgia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R2.1=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salesOrderNo</a:t>
            </a:r>
            <a:r>
              <a:rPr lang="en-US" u="sng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itemsOrdered</a:t>
            </a:r>
            <a:r>
              <a:rPr lang="en-US" u="sng" dirty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quantity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R2.2= </a:t>
            </a:r>
            <a:r>
              <a:rPr lang="en-US" u="sng" dirty="0" err="1">
                <a:solidFill>
                  <a:schemeClr val="tx1"/>
                </a:solidFill>
                <a:latin typeface="Georgia" pitchFamily="18" charset="0"/>
              </a:rPr>
              <a:t>itemsOrdered</a:t>
            </a:r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, description, </a:t>
            </a:r>
            <a:r>
              <a:rPr lang="en-US" dirty="0" err="1">
                <a:solidFill>
                  <a:schemeClr val="tx1"/>
                </a:solidFill>
                <a:latin typeface="Georgia" pitchFamily="18" charset="0"/>
              </a:rPr>
              <a:t>unitPrice</a:t>
            </a:r>
            <a:endParaRPr lang="en-US" dirty="0">
              <a:solidFill>
                <a:schemeClr val="tx1"/>
              </a:solidFill>
              <a:latin typeface="Georgia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8013" cy="11430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1"/>
            <a:ext cx="8228013" cy="2971800"/>
          </a:xfrm>
        </p:spPr>
        <p:txBody>
          <a:bodyPr/>
          <a:lstStyle/>
          <a:p>
            <a:pPr>
              <a:buNone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Al Salam Hospital - Doctor's report    Date: 10/5/2004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Doctor Id. :  A121                Doctor Name :  Dr. Ahmed 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Department Id :  A                Department Name :  Internal Diseases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P#     Pat-name	Address 		       Given Treatments     	         	              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		                   		 Item#  Description  Quantity  Unit Price         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10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Saleh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Maadi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	  A01    Aspirin            10         1.5                     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              		  A03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Panadol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6	     	  3.5                     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               		  B01    Vitamin C       12          4.0</a:t>
            </a:r>
          </a:p>
          <a:p>
            <a:pPr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066800"/>
            <a:ext cx="8228013" cy="1600200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Relation</a:t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R=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docId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docname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deptId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deptName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,{ patient(p#,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pname,address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){given treatment (item#, description, quantity,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unit_price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)}}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948" y="3200400"/>
            <a:ext cx="8228013" cy="296703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First Normal Form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R1=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docId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docname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deptId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deptName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R2=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docId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, p#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pname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address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R3=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docId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, p#, item#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description,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qantity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unit_price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Second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R1=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docId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docname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deptId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deptName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R2.1=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docId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, p#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R2.2=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p#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pname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address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R3=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docId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, p#, item#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qantity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R3.2=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item#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description,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unit_price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Third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28013" cy="452437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R1.1=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docId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docname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deptId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R1.2=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deptId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deptName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R2.2=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p#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pname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address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R3=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docId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, p#, item#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qantity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R3.2=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item#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description,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unit_price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8013" cy="11430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Exercises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143000"/>
            <a:ext cx="8228013" cy="4524375"/>
          </a:xfrm>
        </p:spPr>
        <p:txBody>
          <a:bodyPr/>
          <a:lstStyle/>
          <a:p>
            <a:r>
              <a:rPr lang="en-US" dirty="0"/>
              <a:t>Normalize the following schemas into 3</a:t>
            </a:r>
            <a:r>
              <a:rPr lang="en-US" baseline="30000" dirty="0"/>
              <a:t>rd</a:t>
            </a:r>
            <a:r>
              <a:rPr lang="en-US" dirty="0"/>
              <a:t> normal form:</a:t>
            </a:r>
          </a:p>
          <a:p>
            <a:r>
              <a:rPr lang="en-US" dirty="0">
                <a:solidFill>
                  <a:srgbClr val="FF0000"/>
                </a:solidFill>
              </a:rPr>
              <a:t>BRANCH (</a:t>
            </a:r>
            <a:r>
              <a:rPr lang="en-US" u="sng" dirty="0">
                <a:solidFill>
                  <a:srgbClr val="FF0000"/>
                </a:solidFill>
              </a:rPr>
              <a:t>Branch#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Branch_Addr</a:t>
            </a:r>
            <a:r>
              <a:rPr lang="en-US" dirty="0">
                <a:solidFill>
                  <a:srgbClr val="FF0000"/>
                </a:solidFill>
              </a:rPr>
              <a:t>, {ISBN, Title, Author, Publisher, </a:t>
            </a:r>
            <a:r>
              <a:rPr lang="en-US" dirty="0" err="1">
                <a:solidFill>
                  <a:srgbClr val="FF0000"/>
                </a:solidFill>
              </a:rPr>
              <a:t>Num_copies</a:t>
            </a:r>
            <a:r>
              <a:rPr lang="en-US" dirty="0">
                <a:solidFill>
                  <a:srgbClr val="FF0000"/>
                </a:solidFill>
              </a:rPr>
              <a:t>})</a:t>
            </a: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</a:rPr>
              <a:t>1</a:t>
            </a:r>
            <a:r>
              <a:rPr lang="en-US" b="1" baseline="30000" dirty="0">
                <a:solidFill>
                  <a:srgbClr val="0070C0"/>
                </a:solidFill>
              </a:rPr>
              <a:t>st</a:t>
            </a:r>
            <a:r>
              <a:rPr lang="en-US" b="1" dirty="0">
                <a:solidFill>
                  <a:srgbClr val="0070C0"/>
                </a:solidFill>
              </a:rPr>
              <a:t> Normal Form: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R1: </a:t>
            </a:r>
            <a:r>
              <a:rPr lang="en-US" u="sng" dirty="0">
                <a:solidFill>
                  <a:schemeClr val="tx1"/>
                </a:solidFill>
              </a:rPr>
              <a:t>Branch#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Branch_addr</a:t>
            </a:r>
            <a:endParaRPr lang="en-U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R2: </a:t>
            </a:r>
            <a:r>
              <a:rPr lang="en-US" u="sng" dirty="0">
                <a:solidFill>
                  <a:schemeClr val="tx1"/>
                </a:solidFill>
              </a:rPr>
              <a:t>Branch#, ISBN</a:t>
            </a:r>
            <a:r>
              <a:rPr lang="en-US" dirty="0">
                <a:solidFill>
                  <a:schemeClr val="tx1"/>
                </a:solidFill>
              </a:rPr>
              <a:t>, title, author, publisher, </a:t>
            </a:r>
            <a:r>
              <a:rPr lang="en-US" dirty="0" err="1">
                <a:solidFill>
                  <a:schemeClr val="tx1"/>
                </a:solidFill>
              </a:rPr>
              <a:t>num_copies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32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4768B1-B37E-4702-B442-ABEEB519DFA9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Well-Structured Relations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3276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A relation that contains minimal data redundancy and allows users to insert, delete, and update rows without causing data inconsistencies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Goal is to avoid anomalies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CC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Insertion Anomaly</a:t>
            </a:r>
            <a:r>
              <a:rPr lang="en-US" sz="2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–adding new rows forces user to create duplicate data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Deletion Anomaly</a:t>
            </a:r>
            <a:r>
              <a:rPr lang="en-US" sz="2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–deleting rows may cause a loss of data that would be needed for other future rows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5F225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Modification Anomaly</a:t>
            </a:r>
            <a:r>
              <a:rPr lang="en-US" sz="2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–changing data in a row forces changes to other rows because of duplication</a:t>
            </a:r>
          </a:p>
        </p:txBody>
      </p:sp>
      <p:sp>
        <p:nvSpPr>
          <p:cNvPr id="220164" name="Text Box 4"/>
          <p:cNvSpPr txBox="1">
            <a:spLocks noChangeArrowheads="1"/>
          </p:cNvSpPr>
          <p:nvPr/>
        </p:nvSpPr>
        <p:spPr bwMode="auto">
          <a:xfrm>
            <a:off x="533400" y="5257800"/>
            <a:ext cx="79248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600" b="1" dirty="0">
                <a:solidFill>
                  <a:srgbClr val="990000"/>
                </a:solidFill>
                <a:latin typeface="Times New Roman" panose="02020603050405020304" pitchFamily="18" charset="0"/>
              </a:rPr>
              <a:t>General rule of thumb: A table should not pertain to more than one entity type</a:t>
            </a:r>
          </a:p>
        </p:txBody>
      </p:sp>
    </p:spTree>
    <p:extLst>
      <p:ext uri="{BB962C8B-B14F-4D97-AF65-F5344CB8AC3E}">
        <p14:creationId xmlns:p14="http://schemas.microsoft.com/office/powerpoint/2010/main" val="326475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8013" cy="5181600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0070C0"/>
                </a:solidFill>
              </a:rPr>
              <a:t>2</a:t>
            </a:r>
            <a:r>
              <a:rPr lang="en-US" b="1" baseline="30000" dirty="0">
                <a:solidFill>
                  <a:srgbClr val="0070C0"/>
                </a:solidFill>
              </a:rPr>
              <a:t>nd</a:t>
            </a:r>
            <a:r>
              <a:rPr lang="en-US" b="1" dirty="0">
                <a:solidFill>
                  <a:srgbClr val="0070C0"/>
                </a:solidFill>
              </a:rPr>
              <a:t>  Normal Form: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219200"/>
            <a:ext cx="838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/>
              <a:t>R1: </a:t>
            </a:r>
            <a:r>
              <a:rPr lang="en-US" sz="3200" u="sng" dirty="0"/>
              <a:t>Branch#</a:t>
            </a:r>
            <a:r>
              <a:rPr lang="en-US" sz="3200" dirty="0"/>
              <a:t>, </a:t>
            </a:r>
            <a:r>
              <a:rPr lang="en-US" sz="3200" dirty="0" err="1"/>
              <a:t>Branch_addr</a:t>
            </a:r>
            <a:endParaRPr lang="en-US" sz="3200" dirty="0"/>
          </a:p>
          <a:p>
            <a:pPr>
              <a:buNone/>
            </a:pPr>
            <a:r>
              <a:rPr lang="en-US" sz="3200" dirty="0"/>
              <a:t>R2.1: </a:t>
            </a:r>
            <a:r>
              <a:rPr lang="en-US" sz="3200" u="sng" dirty="0"/>
              <a:t>Branch#, ISBN, </a:t>
            </a:r>
            <a:r>
              <a:rPr lang="en-US" sz="3200" dirty="0" err="1"/>
              <a:t>num_copies</a:t>
            </a:r>
            <a:endParaRPr lang="en-US" sz="3200" u="sng" dirty="0"/>
          </a:p>
          <a:p>
            <a:pPr>
              <a:buNone/>
            </a:pPr>
            <a:r>
              <a:rPr lang="en-US" sz="3200" dirty="0"/>
              <a:t>R2.2: </a:t>
            </a:r>
            <a:r>
              <a:rPr lang="en-US" sz="3200" u="sng" dirty="0"/>
              <a:t>ISBN</a:t>
            </a:r>
            <a:r>
              <a:rPr lang="en-US" sz="3200" dirty="0"/>
              <a:t>, title, author, publisher</a:t>
            </a:r>
          </a:p>
          <a:p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3</a:t>
            </a:r>
            <a:r>
              <a:rPr lang="en-US" sz="3200" b="1" baseline="30000" dirty="0">
                <a:solidFill>
                  <a:srgbClr val="0070C0"/>
                </a:solidFill>
              </a:rPr>
              <a:t>rd</a:t>
            </a:r>
            <a:r>
              <a:rPr lang="en-US" sz="3200" b="1" dirty="0">
                <a:solidFill>
                  <a:srgbClr val="0070C0"/>
                </a:solidFill>
              </a:rPr>
              <a:t>   Normal Form:</a:t>
            </a:r>
          </a:p>
          <a:p>
            <a:r>
              <a:rPr lang="en-US" sz="3200" b="1" dirty="0"/>
              <a:t>No change in the previous relations.</a:t>
            </a:r>
          </a:p>
          <a:p>
            <a:pPr>
              <a:buNone/>
            </a:pP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96101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Project code</a:t>
            </a:r>
            <a:r>
              <a:rPr lang="en-US" dirty="0"/>
              <a:t>, project title, project manager, project budget {</a:t>
            </a:r>
            <a:r>
              <a:rPr lang="en-US" dirty="0" err="1"/>
              <a:t>employeeNo</a:t>
            </a:r>
            <a:r>
              <a:rPr lang="en-US" dirty="0"/>
              <a:t>, </a:t>
            </a:r>
            <a:r>
              <a:rPr lang="en-US" dirty="0" err="1"/>
              <a:t>employeename,completed_hour</a:t>
            </a:r>
            <a:r>
              <a:rPr lang="en-US" dirty="0"/>
              <a:t>, </a:t>
            </a:r>
            <a:r>
              <a:rPr lang="en-US" dirty="0" err="1"/>
              <a:t>departmentNo</a:t>
            </a:r>
            <a:r>
              <a:rPr lang="en-US" dirty="0"/>
              <a:t>, </a:t>
            </a:r>
            <a:r>
              <a:rPr lang="en-US" dirty="0" err="1"/>
              <a:t>department_name</a:t>
            </a:r>
            <a:r>
              <a:rPr lang="en-US" dirty="0"/>
              <a:t>, </a:t>
            </a:r>
            <a:r>
              <a:rPr lang="en-US" dirty="0" err="1"/>
              <a:t>rate_per_hour</a:t>
            </a:r>
            <a:r>
              <a:rPr lang="en-US" dirty="0"/>
              <a:t>}</a:t>
            </a:r>
          </a:p>
          <a:p>
            <a:r>
              <a:rPr lang="en-US" b="1" i="1" dirty="0"/>
              <a:t>Note:</a:t>
            </a:r>
            <a:r>
              <a:rPr lang="en-US" dirty="0"/>
              <a:t> rate per hour for each employee is fixed regardless of the project. Completed hour means the number of hours employee accomplished in this project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405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anose="02040502050405020303" pitchFamily="18" charset="0"/>
              </a:rPr>
              <a:t>Example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204611"/>
              </p:ext>
            </p:extLst>
          </p:nvPr>
        </p:nvGraphicFramePr>
        <p:xfrm>
          <a:off x="304800" y="1752600"/>
          <a:ext cx="822801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170333807"/>
                    </a:ext>
                  </a:extLst>
                </a:gridCol>
                <a:gridCol w="1675872">
                  <a:extLst>
                    <a:ext uri="{9D8B030D-6E8A-4147-A177-3AD203B41FA5}">
                      <a16:colId xmlns:a16="http://schemas.microsoft.com/office/drawing/2014/main" val="2106720499"/>
                    </a:ext>
                  </a:extLst>
                </a:gridCol>
                <a:gridCol w="1371336">
                  <a:extLst>
                    <a:ext uri="{9D8B030D-6E8A-4147-A177-3AD203B41FA5}">
                      <a16:colId xmlns:a16="http://schemas.microsoft.com/office/drawing/2014/main" val="212348067"/>
                    </a:ext>
                  </a:extLst>
                </a:gridCol>
                <a:gridCol w="1143792">
                  <a:extLst>
                    <a:ext uri="{9D8B030D-6E8A-4147-A177-3AD203B41FA5}">
                      <a16:colId xmlns:a16="http://schemas.microsoft.com/office/drawing/2014/main" val="1124985668"/>
                    </a:ext>
                  </a:extLst>
                </a:gridCol>
                <a:gridCol w="1598880">
                  <a:extLst>
                    <a:ext uri="{9D8B030D-6E8A-4147-A177-3AD203B41FA5}">
                      <a16:colId xmlns:a16="http://schemas.microsoft.com/office/drawing/2014/main" val="1193526260"/>
                    </a:ext>
                  </a:extLst>
                </a:gridCol>
                <a:gridCol w="1371336">
                  <a:extLst>
                    <a:ext uri="{9D8B030D-6E8A-4147-A177-3AD203B41FA5}">
                      <a16:colId xmlns:a16="http://schemas.microsoft.com/office/drawing/2014/main" val="277351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/>
                        <a:t>EmpID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Salary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/>
                        <a:t>Course#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CourseTitle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501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Alaa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9/9/2016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254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Alaa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Surveys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7/8/2016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84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Atheer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Visual Basic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1/1/2016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4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Aisha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9/9/2016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256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Aisha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12/8/2016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337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Atheer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12/8/2016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96444"/>
                  </a:ext>
                </a:extLst>
              </a:tr>
            </a:tbl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40506" y="4768850"/>
            <a:ext cx="220284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sz="2200" dirty="0">
                <a:solidFill>
                  <a:srgbClr val="990000"/>
                </a:solidFill>
                <a:latin typeface="Times New Roman" panose="02020603050405020304" pitchFamily="18" charset="0"/>
              </a:rPr>
              <a:t>Is this a relation?</a:t>
            </a:r>
            <a:r>
              <a:rPr lang="en-US" altLang="en-US" sz="2600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660106" y="4768850"/>
            <a:ext cx="40100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0066FF"/>
                </a:solidFill>
                <a:latin typeface="Times New Roman" panose="02020603050405020304" pitchFamily="18" charset="0"/>
              </a:rPr>
              <a:t>Yes: Unique rows and no multivalued attributes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40506" y="5530850"/>
            <a:ext cx="304968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sz="2200" dirty="0">
                <a:solidFill>
                  <a:srgbClr val="990000"/>
                </a:solidFill>
                <a:latin typeface="Times New Roman" panose="02020603050405020304" pitchFamily="18" charset="0"/>
              </a:rPr>
              <a:t>What’s the primary key?</a:t>
            </a:r>
            <a:r>
              <a:rPr lang="en-US" altLang="en-US" sz="2600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636294" y="5588000"/>
            <a:ext cx="426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0066FF"/>
                </a:solidFill>
                <a:latin typeface="Times New Roman" panose="02020603050405020304" pitchFamily="18" charset="0"/>
              </a:rPr>
              <a:t>Composite: </a:t>
            </a:r>
            <a:r>
              <a:rPr lang="en-US" altLang="en-US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Emp_ID</a:t>
            </a:r>
            <a:r>
              <a:rPr lang="en-US" altLang="en-US" dirty="0">
                <a:solidFill>
                  <a:srgbClr val="0066FF"/>
                </a:solidFill>
                <a:latin typeface="Times New Roman" panose="02020603050405020304" pitchFamily="18" charset="0"/>
              </a:rPr>
              <a:t>, Course#</a:t>
            </a:r>
          </a:p>
        </p:txBody>
      </p:sp>
    </p:spTree>
    <p:extLst>
      <p:ext uri="{BB962C8B-B14F-4D97-AF65-F5344CB8AC3E}">
        <p14:creationId xmlns:p14="http://schemas.microsoft.com/office/powerpoint/2010/main" val="1249372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5B75F1A-4C9A-4619-B726-A6739116384E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Anomalies in this Table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354" y="1524000"/>
            <a:ext cx="7620000" cy="33528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b="1" dirty="0">
                <a:solidFill>
                  <a:srgbClr val="E11FA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Insertion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–can’t enter a new employee without having the employee take a class. In addition,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adding course for existing employee duplicate employees’ data and course data</a:t>
            </a:r>
            <a:endParaRPr lang="en-US" sz="24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Georgia" panose="02040502050405020303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en-US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Deletion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–if we remove employee 140, we lose information about the existence of a 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Visual Basic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 class</a:t>
            </a:r>
          </a:p>
          <a:p>
            <a:pPr marL="0" indent="0" eaLnBrk="1" hangingPunct="1">
              <a:buNone/>
              <a:defRPr/>
            </a:pPr>
            <a:r>
              <a:rPr lang="en-US" sz="2400" b="1" dirty="0">
                <a:solidFill>
                  <a:srgbClr val="5F225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Modification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eorgia" panose="02040502050405020303" pitchFamily="18" charset="0"/>
              </a:rPr>
              <a:t>–giving a salary increase to employee 100 forces us to update multiple records</a:t>
            </a:r>
          </a:p>
        </p:txBody>
      </p:sp>
      <p:sp>
        <p:nvSpPr>
          <p:cNvPr id="222212" name="Text Box 4"/>
          <p:cNvSpPr txBox="1">
            <a:spLocks noChangeArrowheads="1"/>
          </p:cNvSpPr>
          <p:nvPr/>
        </p:nvSpPr>
        <p:spPr bwMode="auto">
          <a:xfrm>
            <a:off x="304800" y="4936629"/>
            <a:ext cx="80010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600" dirty="0">
                <a:solidFill>
                  <a:srgbClr val="990000"/>
                </a:solidFill>
                <a:latin typeface="Georgia" panose="02040502050405020303" pitchFamily="18" charset="0"/>
              </a:rPr>
              <a:t>Why do these anomalies exist? </a:t>
            </a:r>
          </a:p>
          <a:p>
            <a:pPr lvl="1"/>
            <a:r>
              <a:rPr lang="en-US" altLang="en-US" sz="2600" dirty="0">
                <a:solidFill>
                  <a:srgbClr val="990000"/>
                </a:solidFill>
                <a:latin typeface="Georgia" panose="02040502050405020303" pitchFamily="18" charset="0"/>
              </a:rPr>
              <a:t>Because there are two themes (entity types) in this one relation. This results in data duplication and an unnecessary dependency between the entities</a:t>
            </a:r>
          </a:p>
        </p:txBody>
      </p:sp>
    </p:spTree>
    <p:extLst>
      <p:ext uri="{BB962C8B-B14F-4D97-AF65-F5344CB8AC3E}">
        <p14:creationId xmlns:p14="http://schemas.microsoft.com/office/powerpoint/2010/main" val="299563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2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build="p" autoUpdateAnimBg="0"/>
      <p:bldP spid="22221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8013" cy="11430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Functional Dependency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066800"/>
            <a:ext cx="8228013" cy="4524375"/>
          </a:xfrm>
        </p:spPr>
        <p:txBody>
          <a:bodyPr/>
          <a:lstStyle/>
          <a:p>
            <a:r>
              <a:rPr lang="en-US" dirty="0">
                <a:latin typeface="Georgia" pitchFamily="18" charset="0"/>
              </a:rPr>
              <a:t>Functional dependency, denoted by</a:t>
            </a:r>
          </a:p>
          <a:p>
            <a:pPr>
              <a:buNone/>
            </a:pPr>
            <a:r>
              <a:rPr lang="en-US" dirty="0">
                <a:latin typeface="Georgia" pitchFamily="18" charset="0"/>
              </a:rPr>
              <a:t>    X        Y between two sets of attributes X, Y means that value of Y is determined by the value of X.</a:t>
            </a:r>
          </a:p>
          <a:p>
            <a:pPr>
              <a:buNone/>
            </a:pPr>
            <a:endParaRPr lang="en-US" dirty="0">
              <a:latin typeface="Georgia" pitchFamily="18" charset="0"/>
            </a:endParaRPr>
          </a:p>
          <a:p>
            <a:r>
              <a:rPr lang="en-US" dirty="0">
                <a:latin typeface="Georgia" pitchFamily="18" charset="0"/>
              </a:rPr>
              <a:t>The value of the </a:t>
            </a:r>
            <a:r>
              <a:rPr lang="en-US" i="1" dirty="0">
                <a:latin typeface="Georgia" pitchFamily="18" charset="0"/>
              </a:rPr>
              <a:t>X </a:t>
            </a:r>
            <a:r>
              <a:rPr lang="en-US" dirty="0">
                <a:latin typeface="Georgia" pitchFamily="18" charset="0"/>
              </a:rPr>
              <a:t>of a </a:t>
            </a:r>
            <a:r>
              <a:rPr lang="en-US" dirty="0" err="1">
                <a:latin typeface="Georgia" pitchFamily="18" charset="0"/>
              </a:rPr>
              <a:t>tuple</a:t>
            </a:r>
            <a:r>
              <a:rPr lang="en-US" dirty="0">
                <a:latin typeface="Georgia" pitchFamily="18" charset="0"/>
              </a:rPr>
              <a:t> uniquely (or </a:t>
            </a:r>
            <a:r>
              <a:rPr lang="en-US" b="1" dirty="0">
                <a:latin typeface="Georgia" pitchFamily="18" charset="0"/>
              </a:rPr>
              <a:t>functionally) </a:t>
            </a:r>
            <a:r>
              <a:rPr lang="en-US" b="1" i="1" dirty="0">
                <a:latin typeface="Georgia" pitchFamily="18" charset="0"/>
              </a:rPr>
              <a:t>determine the value of Y</a:t>
            </a:r>
          </a:p>
          <a:p>
            <a:endParaRPr lang="en-US" b="1" i="1" dirty="0">
              <a:latin typeface="Georgia" pitchFamily="18" charset="0"/>
            </a:endParaRPr>
          </a:p>
          <a:p>
            <a:r>
              <a:rPr lang="en-US" dirty="0">
                <a:latin typeface="Georgia" pitchFamily="18" charset="0"/>
              </a:rPr>
              <a:t>Y is functionally dependent on X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914400" y="1905000"/>
            <a:ext cx="838200" cy="158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228013" cy="4524375"/>
          </a:xfrm>
        </p:spPr>
        <p:txBody>
          <a:bodyPr/>
          <a:lstStyle/>
          <a:p>
            <a:r>
              <a:rPr lang="en-US" sz="2800" dirty="0" err="1">
                <a:solidFill>
                  <a:srgbClr val="00B050"/>
                </a:solidFill>
                <a:latin typeface="Georgia" pitchFamily="18" charset="0"/>
              </a:rPr>
              <a:t>Ssn→Ename</a:t>
            </a:r>
            <a:endParaRPr lang="en-US" sz="2800" dirty="0">
              <a:solidFill>
                <a:srgbClr val="00B050"/>
              </a:solidFill>
              <a:latin typeface="Georgia" pitchFamily="18" charset="0"/>
            </a:endParaRPr>
          </a:p>
          <a:p>
            <a:r>
              <a:rPr lang="en-US" sz="2800" dirty="0">
                <a:latin typeface="Georgia" pitchFamily="18" charset="0"/>
              </a:rPr>
              <a:t>The value of an employee’s Social security number  uniquely determines the employee name </a:t>
            </a:r>
          </a:p>
          <a:p>
            <a:r>
              <a:rPr lang="en-US" sz="2800" dirty="0" err="1">
                <a:solidFill>
                  <a:srgbClr val="00B050"/>
                </a:solidFill>
                <a:latin typeface="Georgia" pitchFamily="18" charset="0"/>
              </a:rPr>
              <a:t>Pnumber</a:t>
            </a:r>
            <a:r>
              <a:rPr lang="en-US" sz="2800" dirty="0">
                <a:solidFill>
                  <a:srgbClr val="00B050"/>
                </a:solidFill>
                <a:latin typeface="Georgia" pitchFamily="18" charset="0"/>
              </a:rPr>
              <a:t> →{Pname, </a:t>
            </a:r>
            <a:r>
              <a:rPr lang="en-US" sz="2800" dirty="0" err="1">
                <a:solidFill>
                  <a:srgbClr val="00B050"/>
                </a:solidFill>
                <a:latin typeface="Georgia" pitchFamily="18" charset="0"/>
              </a:rPr>
              <a:t>Plocation</a:t>
            </a:r>
            <a:r>
              <a:rPr lang="en-US" sz="2800" dirty="0">
                <a:solidFill>
                  <a:srgbClr val="00B050"/>
                </a:solidFill>
                <a:latin typeface="Georgia" pitchFamily="18" charset="0"/>
              </a:rPr>
              <a:t>}</a:t>
            </a:r>
          </a:p>
          <a:p>
            <a:r>
              <a:rPr lang="en-US" sz="2800" dirty="0">
                <a:latin typeface="Georgia" pitchFamily="18" charset="0"/>
              </a:rPr>
              <a:t>The value of a project’s number (</a:t>
            </a:r>
            <a:r>
              <a:rPr lang="en-US" sz="2800" dirty="0" err="1">
                <a:latin typeface="Georgia" pitchFamily="18" charset="0"/>
              </a:rPr>
              <a:t>Pnumber</a:t>
            </a:r>
            <a:r>
              <a:rPr lang="en-US" sz="2800" dirty="0">
                <a:latin typeface="Georgia" pitchFamily="18" charset="0"/>
              </a:rPr>
              <a:t>) uniquely determines the project name and location </a:t>
            </a:r>
          </a:p>
          <a:p>
            <a:r>
              <a:rPr lang="en-US" sz="2800" dirty="0">
                <a:solidFill>
                  <a:srgbClr val="00B050"/>
                </a:solidFill>
                <a:latin typeface="Georgia" pitchFamily="18" charset="0"/>
              </a:rPr>
              <a:t>{</a:t>
            </a:r>
            <a:r>
              <a:rPr lang="en-US" sz="2800" dirty="0" err="1">
                <a:solidFill>
                  <a:srgbClr val="00B050"/>
                </a:solidFill>
                <a:latin typeface="Georgia" pitchFamily="18" charset="0"/>
              </a:rPr>
              <a:t>Ssn</a:t>
            </a:r>
            <a:r>
              <a:rPr lang="en-US" sz="2800" dirty="0">
                <a:solidFill>
                  <a:srgbClr val="00B050"/>
                </a:solidFill>
                <a:latin typeface="Georgia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Georgia" pitchFamily="18" charset="0"/>
              </a:rPr>
              <a:t>Pnumber</a:t>
            </a:r>
            <a:r>
              <a:rPr lang="en-US" sz="2800" dirty="0">
                <a:solidFill>
                  <a:srgbClr val="00B050"/>
                </a:solidFill>
                <a:latin typeface="Georgia" pitchFamily="18" charset="0"/>
              </a:rPr>
              <a:t>}→Hours</a:t>
            </a:r>
          </a:p>
          <a:p>
            <a:r>
              <a:rPr lang="en-US" sz="2800" dirty="0">
                <a:latin typeface="Georgia" pitchFamily="18" charset="0"/>
              </a:rPr>
              <a:t>A combination of </a:t>
            </a:r>
            <a:r>
              <a:rPr lang="en-US" sz="2800" dirty="0" err="1">
                <a:latin typeface="Georgia" pitchFamily="18" charset="0"/>
              </a:rPr>
              <a:t>Ssn</a:t>
            </a:r>
            <a:r>
              <a:rPr lang="en-US" sz="2800" dirty="0">
                <a:latin typeface="Georgia" pitchFamily="18" charset="0"/>
              </a:rPr>
              <a:t> and </a:t>
            </a:r>
            <a:r>
              <a:rPr lang="en-US" sz="2800" dirty="0" err="1">
                <a:latin typeface="Georgia" pitchFamily="18" charset="0"/>
              </a:rPr>
              <a:t>Pnumber</a:t>
            </a:r>
            <a:r>
              <a:rPr lang="en-US" sz="2800" dirty="0">
                <a:latin typeface="Georgia" pitchFamily="18" charset="0"/>
              </a:rPr>
              <a:t> values uniquely determines the number of hours the employee currently works on specific project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8013" cy="11430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Functional Dependency (2)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4963"/>
            <a:ext cx="8228013" cy="4524375"/>
          </a:xfrm>
        </p:spPr>
        <p:txBody>
          <a:bodyPr/>
          <a:lstStyle/>
          <a:p>
            <a:pPr algn="just"/>
            <a:r>
              <a:rPr lang="en-US" dirty="0">
                <a:solidFill>
                  <a:srgbClr val="7030A0"/>
                </a:solidFill>
                <a:latin typeface="Georgia" pitchFamily="18" charset="0"/>
              </a:rPr>
              <a:t>Most practical relational design projects take one of the following two approaches:</a:t>
            </a:r>
          </a:p>
          <a:p>
            <a:pPr lvl="1" algn="just"/>
            <a:r>
              <a:rPr lang="en-US" dirty="0">
                <a:latin typeface="Georgia" pitchFamily="18" charset="0"/>
              </a:rPr>
              <a:t>Perform a conceptual schema design using a conceptual model such as ER or EER and map the conceptual design into a set of relations</a:t>
            </a:r>
          </a:p>
          <a:p>
            <a:pPr lvl="1" algn="just"/>
            <a:r>
              <a:rPr lang="en-US" dirty="0">
                <a:latin typeface="Georgia" pitchFamily="18" charset="0"/>
              </a:rPr>
              <a:t>Design the relations based on external knowledge derived from an existing implementation of files or forms or reports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8013" cy="11430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Normal Forms Based on Primary Key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228013" cy="4524375"/>
          </a:xfrm>
        </p:spPr>
        <p:txBody>
          <a:bodyPr/>
          <a:lstStyle/>
          <a:p>
            <a:pPr algn="just"/>
            <a:r>
              <a:rPr lang="en-US" dirty="0">
                <a:latin typeface="Georgia" pitchFamily="18" charset="0"/>
              </a:rPr>
              <a:t>The normalization process takes a relation</a:t>
            </a:r>
          </a:p>
          <a:p>
            <a:pPr algn="just">
              <a:buNone/>
            </a:pPr>
            <a:r>
              <a:rPr lang="en-US" dirty="0">
                <a:latin typeface="Georgia" pitchFamily="18" charset="0"/>
              </a:rPr>
              <a:t>	schema through a series of tests to certify whether it satisfies a certain </a:t>
            </a:r>
            <a:r>
              <a:rPr lang="en-US" b="1" dirty="0">
                <a:solidFill>
                  <a:srgbClr val="00B050"/>
                </a:solidFill>
                <a:latin typeface="Georgia" pitchFamily="18" charset="0"/>
              </a:rPr>
              <a:t>normal form.</a:t>
            </a:r>
          </a:p>
          <a:p>
            <a:r>
              <a:rPr lang="en-US" dirty="0">
                <a:latin typeface="Georgia" pitchFamily="18" charset="0"/>
              </a:rPr>
              <a:t>There are three normal forms, which are  </a:t>
            </a:r>
            <a:r>
              <a:rPr lang="en-US" i="1" dirty="0">
                <a:solidFill>
                  <a:srgbClr val="7030A0"/>
                </a:solidFill>
                <a:latin typeface="Georgia" pitchFamily="18" charset="0"/>
              </a:rPr>
              <a:t>first, second, and third normal form</a:t>
            </a:r>
          </a:p>
          <a:p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It is a purifying process that makes the design have better quality and minimizes redundancy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8013" cy="11430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eorgia" pitchFamily="18" charset="0"/>
              </a:rPr>
              <a:t>Normalization of Relations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EDF4.tmp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pptEDF4.tmp</Template>
  <TotalTime>20108</TotalTime>
  <Words>1634</Words>
  <Application>Microsoft Macintosh PowerPoint</Application>
  <PresentationFormat>On-screen Show (4:3)</PresentationFormat>
  <Paragraphs>328</Paragraphs>
  <Slides>31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ヒラギノ角ゴ Pro W3</vt:lpstr>
      <vt:lpstr>Arial</vt:lpstr>
      <vt:lpstr>Calibri</vt:lpstr>
      <vt:lpstr>Century Gothic</vt:lpstr>
      <vt:lpstr>Comic Sans MS</vt:lpstr>
      <vt:lpstr>Georgia</vt:lpstr>
      <vt:lpstr>Times New Roman</vt:lpstr>
      <vt:lpstr>Wingdings</vt:lpstr>
      <vt:lpstr>Wingdings 3</vt:lpstr>
      <vt:lpstr>pptEDF4.tmp</vt:lpstr>
      <vt:lpstr>Chapter 15</vt:lpstr>
      <vt:lpstr>Data Normalization</vt:lpstr>
      <vt:lpstr>Well-Structured Relations</vt:lpstr>
      <vt:lpstr>Example</vt:lpstr>
      <vt:lpstr>Anomalies in this Table</vt:lpstr>
      <vt:lpstr>Functional Dependency</vt:lpstr>
      <vt:lpstr>Functional Dependency (2)</vt:lpstr>
      <vt:lpstr>Normal Forms Based on Primary Key</vt:lpstr>
      <vt:lpstr>Normalization of Relations</vt:lpstr>
      <vt:lpstr>Normalization Steps</vt:lpstr>
      <vt:lpstr>First Normal Form</vt:lpstr>
      <vt:lpstr>Removing multivalued attributes</vt:lpstr>
      <vt:lpstr>Example Nested Relations (Repeating Groups)</vt:lpstr>
      <vt:lpstr>Example Nested Relations (Repeating Groups)</vt:lpstr>
      <vt:lpstr>Example Nested Relations (Repeating Groups)</vt:lpstr>
      <vt:lpstr>To Be in First Normal Form </vt:lpstr>
      <vt:lpstr>Second Normal Form</vt:lpstr>
      <vt:lpstr>Second Normal Form (2)</vt:lpstr>
      <vt:lpstr>Third Normal Form</vt:lpstr>
      <vt:lpstr>Third Normal Form (2)</vt:lpstr>
      <vt:lpstr>Exercises</vt:lpstr>
      <vt:lpstr>PowerPoint Presentation</vt:lpstr>
      <vt:lpstr>2nd  Normal Form</vt:lpstr>
      <vt:lpstr>3rd  Normal Form</vt:lpstr>
      <vt:lpstr>Exercises</vt:lpstr>
      <vt:lpstr>Relation R=docId, docname, deptId, deptName,{ patient(p#,pname,address){given treatment (item#, description, quantity, unit_price)}} </vt:lpstr>
      <vt:lpstr>Second Normal Form</vt:lpstr>
      <vt:lpstr>Third Normal Form</vt:lpstr>
      <vt:lpstr>Exercises</vt:lpstr>
      <vt:lpstr>PowerPoint Presentation</vt:lpstr>
      <vt:lpstr>Exercises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15</dc:title>
  <dc:creator>Chaimaa</dc:creator>
  <cp:lastModifiedBy>Microsoft Office User</cp:lastModifiedBy>
  <cp:revision>95</cp:revision>
  <dcterms:created xsi:type="dcterms:W3CDTF">2013-04-21T20:41:35Z</dcterms:created>
  <dcterms:modified xsi:type="dcterms:W3CDTF">2021-11-08T19:05:37Z</dcterms:modified>
</cp:coreProperties>
</file>