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4" r:id="rId1"/>
  </p:sldMasterIdLst>
  <p:sldIdLst>
    <p:sldId id="256" r:id="rId2"/>
    <p:sldId id="271" r:id="rId3"/>
    <p:sldId id="258" r:id="rId4"/>
    <p:sldId id="260" r:id="rId5"/>
    <p:sldId id="259" r:id="rId6"/>
    <p:sldId id="261" r:id="rId7"/>
    <p:sldId id="262" r:id="rId8"/>
    <p:sldId id="272" r:id="rId9"/>
    <p:sldId id="274" r:id="rId10"/>
    <p:sldId id="273" r:id="rId11"/>
    <p:sldId id="263" r:id="rId12"/>
    <p:sldId id="264" r:id="rId13"/>
    <p:sldId id="265" r:id="rId14"/>
    <p:sldId id="266" r:id="rId15"/>
    <p:sldId id="268" r:id="rId16"/>
    <p:sldId id="269" r:id="rId17"/>
    <p:sldId id="275" r:id="rId18"/>
    <p:sldId id="276" r:id="rId19"/>
    <p:sldId id="279" r:id="rId20"/>
    <p:sldId id="277" r:id="rId21"/>
    <p:sldId id="280" r:id="rId22"/>
    <p:sldId id="281" r:id="rId23"/>
    <p:sldId id="27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E04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86FA2F97-B3EE-448D-ADA0-BDF778A6D729}" type="datetimeFigureOut">
              <a:rPr lang="en-US" smtClean="0"/>
              <a:t>1/27/2019</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DDD014B0-E536-4A82-9CD2-FB34118BDC8D}" type="slidenum">
              <a:rPr lang="en-US" smtClean="0"/>
              <a:t>‹#›</a:t>
            </a:fld>
            <a:endParaRPr lang="en-US"/>
          </a:p>
        </p:txBody>
      </p:sp>
      <p:sp>
        <p:nvSpPr>
          <p:cNvPr id="11" name="Rectangle 10"/>
          <p:cNvSpPr/>
          <p:nvPr/>
        </p:nvSpPr>
        <p:spPr>
          <a:xfrm>
            <a:off x="11292840" y="0"/>
            <a:ext cx="914400"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8803793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FA2F97-B3EE-448D-ADA0-BDF778A6D729}" type="datetimeFigureOut">
              <a:rPr lang="en-US" smtClean="0"/>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90653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FA2F97-B3EE-448D-ADA0-BDF778A6D729}" type="datetimeFigureOut">
              <a:rPr lang="en-US" smtClean="0"/>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4187771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FA2F97-B3EE-448D-ADA0-BDF778A6D729}" type="datetimeFigureOut">
              <a:rPr lang="en-US" smtClean="0"/>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3127996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A2F97-B3EE-448D-ADA0-BDF778A6D729}" type="datetimeFigureOut">
              <a:rPr lang="en-US" smtClean="0"/>
              <a:t>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14B0-E536-4A82-9CD2-FB34118BDC8D}" type="slidenum">
              <a:rPr lang="en-US" smtClean="0"/>
              <a:t>‹#›</a:t>
            </a:fld>
            <a:endParaRPr lang="en-US"/>
          </a:p>
        </p:txBody>
      </p:sp>
      <p:sp>
        <p:nvSpPr>
          <p:cNvPr id="8" name="Rectangle 7"/>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04602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FA2F97-B3EE-448D-ADA0-BDF778A6D729}" type="datetimeFigureOut">
              <a:rPr lang="en-US" smtClean="0"/>
              <a:t>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3673893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21606"/>
            <a:ext cx="4480560" cy="731520"/>
          </a:xfrm>
        </p:spPr>
        <p:txBody>
          <a:bodyPr anchor="b">
            <a:normAutofit/>
          </a:bodyPr>
          <a:lstStyle>
            <a:lvl1pPr marL="0" indent="0">
              <a:spcBef>
                <a:spcPts val="0"/>
              </a:spcBef>
              <a:buNone/>
              <a:defRPr sz="2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3"/>
          </p:nvPr>
        </p:nvSpPr>
        <p:spPr>
          <a:xfrm>
            <a:off x="6126480" y="1721606"/>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FA2F97-B3EE-448D-ADA0-BDF778A6D729}" type="datetimeFigureOut">
              <a:rPr lang="en-US" smtClean="0"/>
              <a:t>1/27/2019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2314817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FA2F97-B3EE-448D-ADA0-BDF778A6D729}" type="datetimeFigureOut">
              <a:rPr lang="en-US" smtClean="0"/>
              <a:t>1/27/2019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296305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A2F97-B3EE-448D-ADA0-BDF778A6D729}" type="datetimeFigureOut">
              <a:rPr lang="en-US" smtClean="0"/>
              <a:t>1/27/2019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629026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1"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A2F97-B3EE-448D-ADA0-BDF778A6D729}" type="datetimeFigureOut">
              <a:rPr lang="en-US" smtClean="0"/>
              <a:t>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3693332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a:solidFill>
                  <a:schemeClr val="accent1">
                    <a:lumMod val="20000"/>
                    <a:lumOff val="8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A2F97-B3EE-448D-ADA0-BDF778A6D729}" type="datetimeFigureOut">
              <a:rPr lang="en-US" smtClean="0"/>
              <a:t>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014B0-E536-4A82-9CD2-FB34118BDC8D}" type="slidenum">
              <a:rPr lang="en-US" smtClean="0"/>
              <a:t>‹#›</a:t>
            </a:fld>
            <a:endParaRPr lang="en-US"/>
          </a:p>
        </p:txBody>
      </p:sp>
    </p:spTree>
    <p:extLst>
      <p:ext uri="{BB962C8B-B14F-4D97-AF65-F5344CB8AC3E}">
        <p14:creationId xmlns:p14="http://schemas.microsoft.com/office/powerpoint/2010/main" val="3895916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62393"/>
            <a:ext cx="9692640" cy="1428929"/>
          </a:xfrm>
          <a:prstGeom prst="rect">
            <a:avLst/>
          </a:prstGeom>
        </p:spPr>
        <p:txBody>
          <a:bodyPr vert="horz" lIns="91440" tIns="27432"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100" b="0">
                <a:solidFill>
                  <a:schemeClr val="tx2">
                    <a:lumMod val="40000"/>
                    <a:lumOff val="60000"/>
                  </a:schemeClr>
                </a:solidFill>
              </a:defRPr>
            </a:lvl1pPr>
          </a:lstStyle>
          <a:p>
            <a:fld id="{86FA2F97-B3EE-448D-ADA0-BDF778A6D729}" type="datetimeFigureOut">
              <a:rPr lang="en-US" smtClean="0"/>
              <a:t>1/27/2019</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100">
                <a:solidFill>
                  <a:schemeClr val="tx2">
                    <a:lumMod val="40000"/>
                    <a:lumOff val="6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latin typeface="+mj-lt"/>
              </a:defRPr>
            </a:lvl1pPr>
          </a:lstStyle>
          <a:p>
            <a:fld id="{DDD014B0-E536-4A82-9CD2-FB34118BDC8D}" type="slidenum">
              <a:rPr lang="en-US" smtClean="0"/>
              <a:t>‹#›</a:t>
            </a:fld>
            <a:endParaRPr lang="en-US"/>
          </a:p>
        </p:txBody>
      </p:sp>
    </p:spTree>
    <p:extLst>
      <p:ext uri="{BB962C8B-B14F-4D97-AF65-F5344CB8AC3E}">
        <p14:creationId xmlns:p14="http://schemas.microsoft.com/office/powerpoint/2010/main" val="1467335014"/>
      </p:ext>
    </p:extLst>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djEZeF4KTa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bg1"/>
                </a:solidFill>
              </a:rPr>
              <a:t>Chapter 1</a:t>
            </a:r>
          </a:p>
        </p:txBody>
      </p:sp>
      <p:sp>
        <p:nvSpPr>
          <p:cNvPr id="3" name="Subtitle 2"/>
          <p:cNvSpPr>
            <a:spLocks noGrp="1"/>
          </p:cNvSpPr>
          <p:nvPr>
            <p:ph type="subTitle" idx="1"/>
          </p:nvPr>
        </p:nvSpPr>
        <p:spPr/>
        <p:txBody>
          <a:bodyPr>
            <a:normAutofit/>
          </a:bodyPr>
          <a:lstStyle/>
          <a:p>
            <a:r>
              <a:rPr lang="en-US" sz="5400" dirty="0">
                <a:solidFill>
                  <a:schemeClr val="accent1"/>
                </a:solidFill>
                <a:latin typeface="Baskerville Old Face" panose="02020602080505020303" pitchFamily="18" charset="0"/>
              </a:rPr>
              <a:t>Introduction</a:t>
            </a:r>
          </a:p>
        </p:txBody>
      </p:sp>
    </p:spTree>
    <p:extLst>
      <p:ext uri="{BB962C8B-B14F-4D97-AF65-F5344CB8AC3E}">
        <p14:creationId xmlns:p14="http://schemas.microsoft.com/office/powerpoint/2010/main" val="397073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79828"/>
            <a:ext cx="9692640" cy="987937"/>
          </a:xfrm>
        </p:spPr>
        <p:txBody>
          <a:bodyPr/>
          <a:lstStyle/>
          <a:p>
            <a:r>
              <a:rPr lang="en-US" dirty="0"/>
              <a:t>DBMS Functions</a:t>
            </a:r>
          </a:p>
        </p:txBody>
      </p:sp>
      <p:sp>
        <p:nvSpPr>
          <p:cNvPr id="3" name="Content Placeholder 2"/>
          <p:cNvSpPr>
            <a:spLocks noGrp="1"/>
          </p:cNvSpPr>
          <p:nvPr>
            <p:ph idx="1"/>
          </p:nvPr>
        </p:nvSpPr>
        <p:spPr/>
        <p:txBody>
          <a:bodyPr>
            <a:normAutofit/>
          </a:bodyPr>
          <a:lstStyle/>
          <a:p>
            <a:r>
              <a:rPr lang="en-US" sz="2200" dirty="0">
                <a:solidFill>
                  <a:schemeClr val="accent4">
                    <a:lumMod val="60000"/>
                    <a:lumOff val="40000"/>
                  </a:schemeClr>
                </a:solidFill>
              </a:rPr>
              <a:t>Sharing a database </a:t>
            </a:r>
            <a:r>
              <a:rPr lang="en-US" sz="2200" dirty="0">
                <a:solidFill>
                  <a:schemeClr val="tx1">
                    <a:lumMod val="95000"/>
                    <a:lumOff val="5000"/>
                  </a:schemeClr>
                </a:solidFill>
              </a:rPr>
              <a:t>allows multiple users and programs to access the database simultaneously</a:t>
            </a:r>
          </a:p>
          <a:p>
            <a:r>
              <a:rPr lang="en-US" sz="2200" dirty="0">
                <a:solidFill>
                  <a:schemeClr val="accent4">
                    <a:lumMod val="60000"/>
                    <a:lumOff val="40000"/>
                  </a:schemeClr>
                </a:solidFill>
              </a:rPr>
              <a:t>Protecting a database </a:t>
            </a:r>
            <a:r>
              <a:rPr lang="en-US" sz="2200" dirty="0">
                <a:solidFill>
                  <a:schemeClr val="tx1">
                    <a:lumMod val="95000"/>
                    <a:lumOff val="5000"/>
                  </a:schemeClr>
                </a:solidFill>
              </a:rPr>
              <a:t>includes system protection against hardware or software failure and security protection against unauthorized and malicious  access. </a:t>
            </a:r>
          </a:p>
          <a:p>
            <a:endParaRPr lang="en-US" dirty="0"/>
          </a:p>
          <a:p>
            <a:endParaRPr lang="en-US" dirty="0"/>
          </a:p>
        </p:txBody>
      </p:sp>
    </p:spTree>
    <p:extLst>
      <p:ext uri="{BB962C8B-B14F-4D97-AF65-F5344CB8AC3E}">
        <p14:creationId xmlns:p14="http://schemas.microsoft.com/office/powerpoint/2010/main" val="2763688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Database Advantages</a:t>
            </a:r>
          </a:p>
        </p:txBody>
      </p:sp>
      <p:sp>
        <p:nvSpPr>
          <p:cNvPr id="3" name="Content Placeholder 2"/>
          <p:cNvSpPr>
            <a:spLocks noGrp="1"/>
          </p:cNvSpPr>
          <p:nvPr>
            <p:ph idx="1"/>
          </p:nvPr>
        </p:nvSpPr>
        <p:spPr>
          <a:xfrm>
            <a:off x="1261871" y="1828800"/>
            <a:ext cx="9881409" cy="4351337"/>
          </a:xfrm>
        </p:spPr>
        <p:txBody>
          <a:bodyPr>
            <a:normAutofit/>
          </a:bodyPr>
          <a:lstStyle/>
          <a:p>
            <a:r>
              <a:rPr lang="en-US" sz="2400" dirty="0">
                <a:solidFill>
                  <a:srgbClr val="AE0496"/>
                </a:solidFill>
              </a:rPr>
              <a:t>Control of data redundancy: </a:t>
            </a:r>
            <a:r>
              <a:rPr lang="en-US" sz="2200" dirty="0">
                <a:solidFill>
                  <a:schemeClr val="tx1"/>
                </a:solidFill>
              </a:rPr>
              <a:t>The database attempts to control the redundancy by integrating the files so that multiple copies of the same data are not stored</a:t>
            </a:r>
          </a:p>
          <a:p>
            <a:r>
              <a:rPr lang="en-US" sz="2400" dirty="0">
                <a:solidFill>
                  <a:srgbClr val="AE0496"/>
                </a:solidFill>
              </a:rPr>
              <a:t>Data consistency: </a:t>
            </a:r>
            <a:r>
              <a:rPr lang="en-US" sz="2200" dirty="0">
                <a:solidFill>
                  <a:schemeClr val="tx1"/>
                </a:solidFill>
              </a:rPr>
              <a:t>If a data item is stored only once in the database, any update to its value has to be performed only once and the new value is available immediately to all users</a:t>
            </a:r>
          </a:p>
          <a:p>
            <a:r>
              <a:rPr lang="en-US" sz="2400" dirty="0">
                <a:solidFill>
                  <a:srgbClr val="AE0496"/>
                </a:solidFill>
              </a:rPr>
              <a:t>Sharing of data: </a:t>
            </a:r>
            <a:r>
              <a:rPr lang="en-US" sz="2200" dirty="0">
                <a:solidFill>
                  <a:schemeClr val="tx1"/>
                </a:solidFill>
              </a:rPr>
              <a:t>data may be accessed by different users at the same time. A fundamental role of multiuser DBMS software is to ensure that </a:t>
            </a:r>
            <a:r>
              <a:rPr lang="en-US" sz="2200" dirty="0">
                <a:solidFill>
                  <a:schemeClr val="accent6">
                    <a:lumMod val="60000"/>
                    <a:lumOff val="40000"/>
                  </a:schemeClr>
                </a:solidFill>
              </a:rPr>
              <a:t>concurrent transactions </a:t>
            </a:r>
            <a:r>
              <a:rPr lang="en-US" sz="2200" dirty="0">
                <a:solidFill>
                  <a:schemeClr val="tx1"/>
                </a:solidFill>
              </a:rPr>
              <a:t>operate correctly and efficiently. A </a:t>
            </a:r>
            <a:r>
              <a:rPr lang="en-US" sz="2200" dirty="0">
                <a:solidFill>
                  <a:schemeClr val="accent6">
                    <a:lumMod val="60000"/>
                    <a:lumOff val="40000"/>
                  </a:schemeClr>
                </a:solidFill>
              </a:rPr>
              <a:t>transaction</a:t>
            </a:r>
            <a:r>
              <a:rPr lang="en-US" sz="2200" dirty="0">
                <a:solidFill>
                  <a:schemeClr val="tx1"/>
                </a:solidFill>
              </a:rPr>
              <a:t> is a </a:t>
            </a:r>
            <a:r>
              <a:rPr lang="en-US" sz="2200" i="1" dirty="0">
                <a:solidFill>
                  <a:srgbClr val="C00000"/>
                </a:solidFill>
              </a:rPr>
              <a:t>process </a:t>
            </a:r>
            <a:r>
              <a:rPr lang="en-US" sz="2200" dirty="0">
                <a:solidFill>
                  <a:srgbClr val="C00000"/>
                </a:solidFill>
              </a:rPr>
              <a:t>that includes one or more database accesses</a:t>
            </a:r>
            <a:r>
              <a:rPr lang="en-US" sz="2200" dirty="0">
                <a:solidFill>
                  <a:schemeClr val="tx1"/>
                </a:solidFill>
              </a:rPr>
              <a:t>, such as reading or updating of database records. </a:t>
            </a:r>
          </a:p>
        </p:txBody>
      </p:sp>
    </p:spTree>
    <p:extLst>
      <p:ext uri="{BB962C8B-B14F-4D97-AF65-F5344CB8AC3E}">
        <p14:creationId xmlns:p14="http://schemas.microsoft.com/office/powerpoint/2010/main" val="555343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Database Advantages </a:t>
            </a:r>
            <a:r>
              <a:rPr lang="en-US" sz="3600" b="0" dirty="0"/>
              <a:t>(Cont.)</a:t>
            </a:r>
          </a:p>
        </p:txBody>
      </p:sp>
      <p:sp>
        <p:nvSpPr>
          <p:cNvPr id="3" name="Content Placeholder 2"/>
          <p:cNvSpPr>
            <a:spLocks noGrp="1"/>
          </p:cNvSpPr>
          <p:nvPr>
            <p:ph idx="1"/>
          </p:nvPr>
        </p:nvSpPr>
        <p:spPr>
          <a:xfrm>
            <a:off x="1261871" y="1828800"/>
            <a:ext cx="9881409" cy="4351337"/>
          </a:xfrm>
        </p:spPr>
        <p:txBody>
          <a:bodyPr>
            <a:normAutofit lnSpcReduction="10000"/>
          </a:bodyPr>
          <a:lstStyle/>
          <a:p>
            <a:r>
              <a:rPr lang="en-US" sz="2400" dirty="0">
                <a:solidFill>
                  <a:srgbClr val="AE0496"/>
                </a:solidFill>
              </a:rPr>
              <a:t>Improved data integrity: </a:t>
            </a:r>
            <a:r>
              <a:rPr lang="en-US" sz="2200" dirty="0">
                <a:solidFill>
                  <a:schemeClr val="tx1"/>
                </a:solidFill>
              </a:rPr>
              <a:t>applying constraints to the data stored in the database to achieve data integrity become possible and easy </a:t>
            </a:r>
          </a:p>
          <a:p>
            <a:r>
              <a:rPr lang="en-US" sz="2400" dirty="0">
                <a:solidFill>
                  <a:srgbClr val="AE0496"/>
                </a:solidFill>
              </a:rPr>
              <a:t>Support multiple view of the data: </a:t>
            </a:r>
            <a:r>
              <a:rPr lang="en-US" dirty="0">
                <a:solidFill>
                  <a:schemeClr val="tx1"/>
                </a:solidFill>
              </a:rPr>
              <a:t>A database typically has many users, each of whom may require a different perspective or </a:t>
            </a:r>
            <a:r>
              <a:rPr lang="en-US" b="1" dirty="0">
                <a:solidFill>
                  <a:schemeClr val="tx1"/>
                </a:solidFill>
              </a:rPr>
              <a:t>view </a:t>
            </a:r>
            <a:r>
              <a:rPr lang="en-US" dirty="0">
                <a:solidFill>
                  <a:schemeClr val="tx1"/>
                </a:solidFill>
              </a:rPr>
              <a:t>of the database. A view is a subset of the database</a:t>
            </a:r>
            <a:endParaRPr lang="en-US" sz="2400" dirty="0">
              <a:solidFill>
                <a:schemeClr val="tx1"/>
              </a:solidFill>
            </a:endParaRPr>
          </a:p>
          <a:p>
            <a:r>
              <a:rPr lang="en-US" sz="2400" dirty="0">
                <a:solidFill>
                  <a:srgbClr val="AE0496"/>
                </a:solidFill>
              </a:rPr>
              <a:t>Improved security:</a:t>
            </a:r>
            <a:r>
              <a:rPr lang="en-US" sz="2800" dirty="0">
                <a:solidFill>
                  <a:srgbClr val="AE0496"/>
                </a:solidFill>
              </a:rPr>
              <a:t> </a:t>
            </a:r>
            <a:r>
              <a:rPr lang="en-US" sz="2200" dirty="0">
                <a:solidFill>
                  <a:schemeClr val="tx1"/>
                </a:solidFill>
              </a:rPr>
              <a:t>database allows the enforcement of different security measures that prevent unauthorized access to the data.</a:t>
            </a:r>
          </a:p>
          <a:p>
            <a:r>
              <a:rPr lang="en-US" sz="2400" dirty="0">
                <a:solidFill>
                  <a:srgbClr val="AE0496"/>
                </a:solidFill>
              </a:rPr>
              <a:t>Program data independence</a:t>
            </a:r>
            <a:endParaRPr lang="en-US" sz="2200" dirty="0"/>
          </a:p>
          <a:p>
            <a:r>
              <a:rPr lang="en-US" sz="2400" dirty="0">
                <a:solidFill>
                  <a:srgbClr val="AE0496"/>
                </a:solidFill>
              </a:rPr>
              <a:t>More information from the same amount of data</a:t>
            </a:r>
          </a:p>
          <a:p>
            <a:r>
              <a:rPr lang="en-US" sz="2400" dirty="0">
                <a:solidFill>
                  <a:srgbClr val="AE0496"/>
                </a:solidFill>
              </a:rPr>
              <a:t>Improved backup and recovery services</a:t>
            </a:r>
            <a:endParaRPr lang="en-US" sz="2200" dirty="0"/>
          </a:p>
        </p:txBody>
      </p:sp>
    </p:spTree>
    <p:extLst>
      <p:ext uri="{BB962C8B-B14F-4D97-AF65-F5344CB8AC3E}">
        <p14:creationId xmlns:p14="http://schemas.microsoft.com/office/powerpoint/2010/main" val="3345098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Database Languages</a:t>
            </a:r>
          </a:p>
        </p:txBody>
      </p:sp>
      <p:sp>
        <p:nvSpPr>
          <p:cNvPr id="3" name="Content Placeholder 2"/>
          <p:cNvSpPr>
            <a:spLocks noGrp="1"/>
          </p:cNvSpPr>
          <p:nvPr>
            <p:ph idx="1"/>
          </p:nvPr>
        </p:nvSpPr>
        <p:spPr/>
        <p:txBody>
          <a:bodyPr>
            <a:normAutofit fontScale="92500"/>
          </a:bodyPr>
          <a:lstStyle/>
          <a:p>
            <a:r>
              <a:rPr lang="en-US" sz="2400" dirty="0">
                <a:solidFill>
                  <a:schemeClr val="accent6">
                    <a:lumMod val="75000"/>
                  </a:schemeClr>
                </a:solidFill>
              </a:rPr>
              <a:t>There are two classes of languages:</a:t>
            </a:r>
          </a:p>
          <a:p>
            <a:pPr lvl="1"/>
            <a:r>
              <a:rPr lang="en-US" sz="2200" dirty="0">
                <a:solidFill>
                  <a:srgbClr val="FF0000"/>
                </a:solidFill>
              </a:rPr>
              <a:t>Procedural:</a:t>
            </a:r>
            <a:r>
              <a:rPr lang="en-US" sz="2200" dirty="0">
                <a:solidFill>
                  <a:schemeClr val="accent6">
                    <a:lumMod val="75000"/>
                  </a:schemeClr>
                </a:solidFill>
              </a:rPr>
              <a:t> </a:t>
            </a:r>
            <a:r>
              <a:rPr lang="en-US" altLang="en-US" sz="2400" dirty="0">
                <a:solidFill>
                  <a:schemeClr val="tx1"/>
                </a:solidFill>
              </a:rPr>
              <a:t>user specifies what data is required and how to get those data </a:t>
            </a:r>
          </a:p>
          <a:p>
            <a:pPr lvl="1"/>
            <a:r>
              <a:rPr lang="en-US" altLang="en-US" sz="2200" dirty="0">
                <a:solidFill>
                  <a:srgbClr val="FF0000"/>
                </a:solidFill>
              </a:rPr>
              <a:t>Declarative (nonprocedural):</a:t>
            </a:r>
            <a:r>
              <a:rPr lang="en-US" altLang="en-US" sz="2400" dirty="0"/>
              <a:t> </a:t>
            </a:r>
            <a:r>
              <a:rPr lang="en-US" altLang="en-US" sz="2400" dirty="0">
                <a:solidFill>
                  <a:schemeClr val="tx1"/>
                </a:solidFill>
              </a:rPr>
              <a:t>user specifies what data is required without specifying how to get those data</a:t>
            </a:r>
          </a:p>
          <a:p>
            <a:r>
              <a:rPr lang="en-US" sz="2400" dirty="0">
                <a:solidFill>
                  <a:schemeClr val="accent6">
                    <a:lumMod val="75000"/>
                  </a:schemeClr>
                </a:solidFill>
              </a:rPr>
              <a:t>Data Definition Language (DDL): </a:t>
            </a:r>
            <a:r>
              <a:rPr lang="en-US" sz="2200" dirty="0">
                <a:solidFill>
                  <a:schemeClr val="tx1"/>
                </a:solidFill>
              </a:rPr>
              <a:t>It is the language used to specify the structure of the database (tables, attributes, data types, constraints)</a:t>
            </a:r>
          </a:p>
          <a:p>
            <a:r>
              <a:rPr lang="en-US" sz="2400" dirty="0">
                <a:solidFill>
                  <a:schemeClr val="accent6">
                    <a:lumMod val="75000"/>
                  </a:schemeClr>
                </a:solidFill>
              </a:rPr>
              <a:t>Data Manipulation Language (DML): </a:t>
            </a:r>
            <a:r>
              <a:rPr lang="en-US" sz="2200" dirty="0">
                <a:solidFill>
                  <a:schemeClr val="tx1"/>
                </a:solidFill>
              </a:rPr>
              <a:t>It is the language used to manipulate data in the database (insert, update, delete, retrieve)</a:t>
            </a:r>
          </a:p>
          <a:p>
            <a:r>
              <a:rPr lang="en-US" sz="2400" dirty="0">
                <a:solidFill>
                  <a:schemeClr val="accent6">
                    <a:lumMod val="75000"/>
                  </a:schemeClr>
                </a:solidFill>
              </a:rPr>
              <a:t>Query: </a:t>
            </a:r>
            <a:r>
              <a:rPr lang="en-US" sz="2200" dirty="0">
                <a:solidFill>
                  <a:schemeClr val="tx1"/>
                </a:solidFill>
              </a:rPr>
              <a:t>It is a statement requesting the retrieval of data</a:t>
            </a:r>
          </a:p>
        </p:txBody>
      </p:sp>
    </p:spTree>
    <p:extLst>
      <p:ext uri="{BB962C8B-B14F-4D97-AF65-F5344CB8AC3E}">
        <p14:creationId xmlns:p14="http://schemas.microsoft.com/office/powerpoint/2010/main" val="2923984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6374" y="402956"/>
            <a:ext cx="9692640" cy="823417"/>
          </a:xfrm>
        </p:spPr>
        <p:txBody>
          <a:bodyPr/>
          <a:lstStyle/>
          <a:p>
            <a:r>
              <a:rPr lang="en-US" dirty="0"/>
              <a:t>Database Environment</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5811" y="1226373"/>
            <a:ext cx="7746196" cy="539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p:cNvCxnSpPr>
            <a:cxnSpLocks noChangeShapeType="1"/>
          </p:cNvCxnSpPr>
          <p:nvPr/>
        </p:nvCxnSpPr>
        <p:spPr bwMode="auto">
          <a:xfrm>
            <a:off x="6111748" y="1432591"/>
            <a:ext cx="1905000" cy="1588"/>
          </a:xfrm>
          <a:prstGeom prst="straightConnector1">
            <a:avLst/>
          </a:prstGeom>
          <a:noFill/>
          <a:ln w="38100" algn="ctr">
            <a:solidFill>
              <a:srgbClr val="C00000"/>
            </a:solidFill>
            <a:round/>
            <a:headEnd/>
            <a:tailEnd type="arrow" w="med" len="med"/>
          </a:ln>
          <a:extLst>
            <a:ext uri="{909E8E84-426E-40DD-AFC4-6F175D3DCCD1}">
              <a14:hiddenFill xmlns:a14="http://schemas.microsoft.com/office/drawing/2010/main">
                <a:noFill/>
              </a14:hiddenFill>
            </a:ext>
          </a:extLst>
        </p:spPr>
      </p:cxnSp>
      <p:sp>
        <p:nvSpPr>
          <p:cNvPr id="6" name="TextBox 9"/>
          <p:cNvSpPr txBox="1">
            <a:spLocks noChangeArrowheads="1"/>
          </p:cNvSpPr>
          <p:nvPr/>
        </p:nvSpPr>
        <p:spPr bwMode="auto">
          <a:xfrm>
            <a:off x="8105648" y="1203991"/>
            <a:ext cx="20955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spcBef>
                <a:spcPct val="0"/>
              </a:spcBef>
              <a:buClrTx/>
              <a:buSzTx/>
              <a:buFontTx/>
              <a:buNone/>
            </a:pPr>
            <a:r>
              <a:rPr lang="en-US" altLang="en-US" sz="1800" b="1">
                <a:solidFill>
                  <a:schemeClr val="tx1"/>
                </a:solidFill>
              </a:rPr>
              <a:t>As Student, Dean</a:t>
            </a:r>
          </a:p>
          <a:p>
            <a:pPr eaLnBrk="1" hangingPunct="1">
              <a:spcBef>
                <a:spcPct val="0"/>
              </a:spcBef>
              <a:buClrTx/>
              <a:buSzTx/>
              <a:buFontTx/>
              <a:buNone/>
            </a:pPr>
            <a:r>
              <a:rPr lang="en-US" altLang="en-US" sz="1800" b="1">
                <a:solidFill>
                  <a:schemeClr val="tx1"/>
                </a:solidFill>
              </a:rPr>
              <a:t>Teacher …</a:t>
            </a:r>
            <a:endParaRPr lang="ar-SA" altLang="en-US" sz="1800" b="1">
              <a:solidFill>
                <a:schemeClr val="tx1"/>
              </a:solidFill>
            </a:endParaRPr>
          </a:p>
        </p:txBody>
      </p:sp>
      <p:cxnSp>
        <p:nvCxnSpPr>
          <p:cNvPr id="7" name="Straight Arrow Connector 6"/>
          <p:cNvCxnSpPr>
            <a:cxnSpLocks noChangeShapeType="1"/>
          </p:cNvCxnSpPr>
          <p:nvPr/>
        </p:nvCxnSpPr>
        <p:spPr bwMode="auto">
          <a:xfrm>
            <a:off x="6813804" y="2301271"/>
            <a:ext cx="1143000" cy="1588"/>
          </a:xfrm>
          <a:prstGeom prst="straightConnector1">
            <a:avLst/>
          </a:prstGeom>
          <a:noFill/>
          <a:ln w="38100" algn="ctr">
            <a:solidFill>
              <a:srgbClr val="C00000"/>
            </a:solidFill>
            <a:round/>
            <a:headEnd/>
            <a:tailEnd type="arrow" w="med" len="med"/>
          </a:ln>
          <a:extLst>
            <a:ext uri="{909E8E84-426E-40DD-AFC4-6F175D3DCCD1}">
              <a14:hiddenFill xmlns:a14="http://schemas.microsoft.com/office/drawing/2010/main">
                <a:noFill/>
              </a14:hiddenFill>
            </a:ext>
          </a:extLst>
        </p:spPr>
      </p:cxnSp>
      <p:sp>
        <p:nvSpPr>
          <p:cNvPr id="8" name="TextBox 6"/>
          <p:cNvSpPr txBox="1">
            <a:spLocks noChangeArrowheads="1"/>
          </p:cNvSpPr>
          <p:nvPr/>
        </p:nvSpPr>
        <p:spPr bwMode="auto">
          <a:xfrm>
            <a:off x="8091424" y="1996471"/>
            <a:ext cx="310854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spcBef>
                <a:spcPct val="0"/>
              </a:spcBef>
              <a:buClrTx/>
              <a:buSzTx/>
              <a:buFontTx/>
              <a:buNone/>
            </a:pPr>
            <a:r>
              <a:rPr lang="en-US" altLang="en-US" sz="1800" b="1" dirty="0">
                <a:solidFill>
                  <a:schemeClr val="tx1"/>
                </a:solidFill>
              </a:rPr>
              <a:t>As the course registration </a:t>
            </a:r>
          </a:p>
          <a:p>
            <a:pPr eaLnBrk="1" hangingPunct="1">
              <a:spcBef>
                <a:spcPct val="0"/>
              </a:spcBef>
              <a:buClrTx/>
              <a:buSzTx/>
              <a:buFontTx/>
              <a:buNone/>
            </a:pPr>
            <a:r>
              <a:rPr lang="en-US" altLang="en-US" sz="1800" b="1" dirty="0">
                <a:solidFill>
                  <a:schemeClr val="tx1"/>
                </a:solidFill>
              </a:rPr>
              <a:t>System</a:t>
            </a:r>
            <a:endParaRPr lang="ar-SA" altLang="en-US" sz="1800" b="1" dirty="0">
              <a:solidFill>
                <a:schemeClr val="tx1"/>
              </a:solidFill>
            </a:endParaRPr>
          </a:p>
        </p:txBody>
      </p:sp>
      <p:sp>
        <p:nvSpPr>
          <p:cNvPr id="9" name="Right Brace 8"/>
          <p:cNvSpPr>
            <a:spLocks/>
          </p:cNvSpPr>
          <p:nvPr/>
        </p:nvSpPr>
        <p:spPr bwMode="auto">
          <a:xfrm>
            <a:off x="6865620" y="2733818"/>
            <a:ext cx="457200" cy="1820318"/>
          </a:xfrm>
          <a:prstGeom prst="rightBrace">
            <a:avLst>
              <a:gd name="adj1" fmla="val 8333"/>
              <a:gd name="adj2" fmla="val 50000"/>
            </a:avLst>
          </a:prstGeom>
          <a:noFill/>
          <a:ln w="571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spcBef>
                <a:spcPct val="0"/>
              </a:spcBef>
              <a:buFont typeface="Times New Roman" panose="02020603050405020304" pitchFamily="18" charset="0"/>
              <a:buNone/>
            </a:pPr>
            <a:endParaRPr lang="ar-SA" altLang="en-US" sz="1800">
              <a:solidFill>
                <a:schemeClr val="bg1"/>
              </a:solidFill>
            </a:endParaRPr>
          </a:p>
        </p:txBody>
      </p:sp>
      <p:sp>
        <p:nvSpPr>
          <p:cNvPr id="10" name="TextBox 3"/>
          <p:cNvSpPr txBox="1">
            <a:spLocks noChangeArrowheads="1"/>
          </p:cNvSpPr>
          <p:nvPr/>
        </p:nvSpPr>
        <p:spPr bwMode="auto">
          <a:xfrm>
            <a:off x="7626033" y="3267075"/>
            <a:ext cx="99218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spcBef>
                <a:spcPct val="0"/>
              </a:spcBef>
              <a:buClrTx/>
              <a:buSzTx/>
              <a:buFontTx/>
              <a:buNone/>
            </a:pPr>
            <a:r>
              <a:rPr lang="en-US" altLang="en-US" sz="1800" b="1">
                <a:solidFill>
                  <a:schemeClr val="tx1"/>
                </a:solidFill>
              </a:rPr>
              <a:t>Oracle</a:t>
            </a:r>
          </a:p>
          <a:p>
            <a:pPr eaLnBrk="1" hangingPunct="1">
              <a:spcBef>
                <a:spcPct val="0"/>
              </a:spcBef>
              <a:buClrTx/>
              <a:buSzTx/>
              <a:buFontTx/>
              <a:buNone/>
            </a:pPr>
            <a:r>
              <a:rPr lang="en-US" altLang="en-US" sz="1800" b="1">
                <a:solidFill>
                  <a:schemeClr val="tx1"/>
                </a:solidFill>
              </a:rPr>
              <a:t>MySql</a:t>
            </a:r>
          </a:p>
          <a:p>
            <a:pPr eaLnBrk="1" hangingPunct="1">
              <a:spcBef>
                <a:spcPct val="0"/>
              </a:spcBef>
              <a:buClrTx/>
              <a:buSzTx/>
              <a:buFontTx/>
              <a:buNone/>
            </a:pPr>
            <a:r>
              <a:rPr lang="en-US" altLang="en-US" sz="1800" b="1">
                <a:solidFill>
                  <a:schemeClr val="tx1"/>
                </a:solidFill>
              </a:rPr>
              <a:t>Access</a:t>
            </a:r>
            <a:endParaRPr lang="ar-SA" altLang="en-US" sz="1800" b="1">
              <a:solidFill>
                <a:schemeClr val="tx1"/>
              </a:solidFill>
            </a:endParaRPr>
          </a:p>
        </p:txBody>
      </p:sp>
    </p:spTree>
    <p:extLst>
      <p:ext uri="{BB962C8B-B14F-4D97-AF65-F5344CB8AC3E}">
        <p14:creationId xmlns:p14="http://schemas.microsoft.com/office/powerpoint/2010/main" val="182378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418454"/>
            <a:ext cx="9692640" cy="776922"/>
          </a:xfrm>
        </p:spPr>
        <p:txBody>
          <a:bodyPr/>
          <a:lstStyle/>
          <a:p>
            <a:r>
              <a:rPr lang="en-US" dirty="0"/>
              <a:t>Database Disadvantages</a:t>
            </a:r>
          </a:p>
        </p:txBody>
      </p:sp>
      <p:sp>
        <p:nvSpPr>
          <p:cNvPr id="3" name="Content Placeholder 2"/>
          <p:cNvSpPr>
            <a:spLocks noGrp="1"/>
          </p:cNvSpPr>
          <p:nvPr>
            <p:ph idx="1"/>
          </p:nvPr>
        </p:nvSpPr>
        <p:spPr>
          <a:xfrm>
            <a:off x="1261871" y="1410346"/>
            <a:ext cx="9974399" cy="5029200"/>
          </a:xfrm>
        </p:spPr>
        <p:txBody>
          <a:bodyPr>
            <a:normAutofit lnSpcReduction="10000"/>
          </a:bodyPr>
          <a:lstStyle/>
          <a:p>
            <a:r>
              <a:rPr lang="en-US" sz="2400" dirty="0">
                <a:solidFill>
                  <a:schemeClr val="accent1">
                    <a:lumMod val="75000"/>
                  </a:schemeClr>
                </a:solidFill>
              </a:rPr>
              <a:t>Complexity: </a:t>
            </a:r>
            <a:r>
              <a:rPr lang="en-US" sz="2200" dirty="0">
                <a:solidFill>
                  <a:schemeClr val="tx1"/>
                </a:solidFill>
              </a:rPr>
              <a:t>Provisioning of such functionality makes the DBMS a complex piece of software. Failure to understand the system can lead to bad design decisions, which can have serious consequences</a:t>
            </a:r>
          </a:p>
          <a:p>
            <a:r>
              <a:rPr lang="en-US" sz="2400" dirty="0">
                <a:solidFill>
                  <a:schemeClr val="accent1">
                    <a:lumMod val="75000"/>
                  </a:schemeClr>
                </a:solidFill>
              </a:rPr>
              <a:t>Size:</a:t>
            </a:r>
            <a:r>
              <a:rPr lang="en-US" sz="2200" dirty="0"/>
              <a:t> </a:t>
            </a:r>
            <a:r>
              <a:rPr lang="en-US" sz="2200" dirty="0">
                <a:solidFill>
                  <a:schemeClr val="tx1"/>
                </a:solidFill>
              </a:rPr>
              <a:t>The complexity and breadth of functionality makes the DBMS an extremely large piece of software, occupying many megabytes of disk space and requiring substantial amounts of memory to run efficiently</a:t>
            </a:r>
          </a:p>
          <a:p>
            <a:r>
              <a:rPr lang="en-US" sz="2400" dirty="0">
                <a:solidFill>
                  <a:schemeClr val="accent1">
                    <a:lumMod val="75000"/>
                  </a:schemeClr>
                </a:solidFill>
              </a:rPr>
              <a:t>Cost:</a:t>
            </a:r>
            <a:r>
              <a:rPr lang="en-US" sz="2200" dirty="0"/>
              <a:t> </a:t>
            </a:r>
            <a:r>
              <a:rPr lang="en-US" sz="2200" dirty="0">
                <a:solidFill>
                  <a:schemeClr val="tx1"/>
                </a:solidFill>
              </a:rPr>
              <a:t>The cost of DBMSs varies significantly, depending on the environment and functionality provided</a:t>
            </a:r>
          </a:p>
          <a:p>
            <a:r>
              <a:rPr lang="en-US" sz="2400" dirty="0">
                <a:solidFill>
                  <a:schemeClr val="accent1">
                    <a:lumMod val="75000"/>
                  </a:schemeClr>
                </a:solidFill>
              </a:rPr>
              <a:t>Additional hardware cost: </a:t>
            </a:r>
            <a:r>
              <a:rPr lang="en-US" sz="2200" dirty="0">
                <a:solidFill>
                  <a:schemeClr val="tx1"/>
                </a:solidFill>
              </a:rPr>
              <a:t>To achieve the required performance, it may be necessary to purchase a larger machine and additional storage space</a:t>
            </a:r>
          </a:p>
          <a:p>
            <a:r>
              <a:rPr lang="en-US" sz="2400" dirty="0">
                <a:solidFill>
                  <a:schemeClr val="accent1">
                    <a:lumMod val="75000"/>
                  </a:schemeClr>
                </a:solidFill>
              </a:rPr>
              <a:t>Performance:</a:t>
            </a:r>
            <a:r>
              <a:rPr lang="en-US" sz="2200" dirty="0"/>
              <a:t> </a:t>
            </a:r>
            <a:r>
              <a:rPr lang="en-US" sz="2200" dirty="0">
                <a:solidFill>
                  <a:schemeClr val="tx1"/>
                </a:solidFill>
              </a:rPr>
              <a:t>DBs are designed to store large amount of data and accessed by many different applications The effect is that some applications may not run as fast as they used to.</a:t>
            </a:r>
          </a:p>
        </p:txBody>
      </p:sp>
    </p:spTree>
    <p:extLst>
      <p:ext uri="{BB962C8B-B14F-4D97-AF65-F5344CB8AC3E}">
        <p14:creationId xmlns:p14="http://schemas.microsoft.com/office/powerpoint/2010/main" val="399343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Not to Use DB</a:t>
            </a:r>
          </a:p>
        </p:txBody>
      </p:sp>
      <p:sp>
        <p:nvSpPr>
          <p:cNvPr id="3" name="Content Placeholder 2"/>
          <p:cNvSpPr>
            <a:spLocks noGrp="1"/>
          </p:cNvSpPr>
          <p:nvPr>
            <p:ph idx="1"/>
          </p:nvPr>
        </p:nvSpPr>
        <p:spPr/>
        <p:txBody>
          <a:bodyPr/>
          <a:lstStyle/>
          <a:p>
            <a:r>
              <a:rPr lang="en-US" altLang="en-US" sz="2400" b="1" dirty="0">
                <a:solidFill>
                  <a:srgbClr val="00B050"/>
                </a:solidFill>
              </a:rPr>
              <a:t>More desirable to use regular files for:</a:t>
            </a:r>
          </a:p>
          <a:p>
            <a:pPr lvl="1">
              <a:lnSpc>
                <a:spcPct val="150000"/>
              </a:lnSpc>
            </a:pPr>
            <a:r>
              <a:rPr lang="en-US" altLang="en-US" sz="2400" dirty="0">
                <a:solidFill>
                  <a:schemeClr val="tx1"/>
                </a:solidFill>
              </a:rPr>
              <a:t>Simple, well-defined database applications not expected to change at all</a:t>
            </a:r>
          </a:p>
          <a:p>
            <a:pPr lvl="1">
              <a:lnSpc>
                <a:spcPct val="150000"/>
              </a:lnSpc>
            </a:pPr>
            <a:r>
              <a:rPr lang="en-US" altLang="en-US" sz="2400" dirty="0">
                <a:solidFill>
                  <a:schemeClr val="tx1"/>
                </a:solidFill>
              </a:rPr>
              <a:t>Embedded systems with limited storage capacity</a:t>
            </a:r>
          </a:p>
          <a:p>
            <a:pPr lvl="1">
              <a:lnSpc>
                <a:spcPct val="150000"/>
              </a:lnSpc>
            </a:pPr>
            <a:r>
              <a:rPr lang="en-US" altLang="en-US" sz="2400" dirty="0">
                <a:solidFill>
                  <a:schemeClr val="tx1"/>
                </a:solidFill>
              </a:rPr>
              <a:t>No multiple-user access to data</a:t>
            </a:r>
          </a:p>
          <a:p>
            <a:pPr>
              <a:lnSpc>
                <a:spcPct val="150000"/>
              </a:lnSpc>
            </a:pPr>
            <a:endParaRPr lang="en-US" sz="2400" dirty="0"/>
          </a:p>
        </p:txBody>
      </p:sp>
    </p:spTree>
    <p:extLst>
      <p:ext uri="{BB962C8B-B14F-4D97-AF65-F5344CB8AC3E}">
        <p14:creationId xmlns:p14="http://schemas.microsoft.com/office/powerpoint/2010/main" val="3806409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a:t>
            </a:r>
          </a:p>
        </p:txBody>
      </p:sp>
      <p:sp>
        <p:nvSpPr>
          <p:cNvPr id="3" name="Content Placeholder 2"/>
          <p:cNvSpPr>
            <a:spLocks noGrp="1"/>
          </p:cNvSpPr>
          <p:nvPr>
            <p:ph idx="1"/>
          </p:nvPr>
        </p:nvSpPr>
        <p:spPr/>
        <p:txBody>
          <a:bodyPr/>
          <a:lstStyle/>
          <a:p>
            <a:r>
              <a:rPr lang="en-US" sz="2200" b="1" dirty="0">
                <a:solidFill>
                  <a:srgbClr val="002060"/>
                </a:solidFill>
              </a:rPr>
              <a:t>University Database</a:t>
            </a:r>
          </a:p>
          <a:p>
            <a:pPr lvl="1"/>
            <a:r>
              <a:rPr lang="en-US" sz="2000" dirty="0">
                <a:solidFill>
                  <a:schemeClr val="tx1"/>
                </a:solidFill>
              </a:rPr>
              <a:t>Information concerning students, courses, and grades in a university</a:t>
            </a:r>
          </a:p>
          <a:p>
            <a:r>
              <a:rPr lang="en-US" sz="2200" b="1" dirty="0">
                <a:solidFill>
                  <a:srgbClr val="002060"/>
                </a:solidFill>
              </a:rPr>
              <a:t>Data Records</a:t>
            </a:r>
          </a:p>
          <a:p>
            <a:pPr lvl="1"/>
            <a:r>
              <a:rPr lang="en-US" sz="2000" dirty="0">
                <a:solidFill>
                  <a:schemeClr val="tx1"/>
                </a:solidFill>
              </a:rPr>
              <a:t>Student</a:t>
            </a:r>
          </a:p>
          <a:p>
            <a:pPr lvl="1"/>
            <a:r>
              <a:rPr lang="en-US" sz="2000" dirty="0">
                <a:solidFill>
                  <a:schemeClr val="tx1"/>
                </a:solidFill>
              </a:rPr>
              <a:t>Course</a:t>
            </a:r>
          </a:p>
          <a:p>
            <a:pPr lvl="1"/>
            <a:r>
              <a:rPr lang="en-US" sz="2000" dirty="0">
                <a:solidFill>
                  <a:schemeClr val="tx1"/>
                </a:solidFill>
              </a:rPr>
              <a:t>Section</a:t>
            </a:r>
          </a:p>
          <a:p>
            <a:pPr lvl="1"/>
            <a:r>
              <a:rPr lang="en-US" sz="2000" dirty="0">
                <a:solidFill>
                  <a:schemeClr val="tx1"/>
                </a:solidFill>
              </a:rPr>
              <a:t>Grade report</a:t>
            </a:r>
          </a:p>
          <a:p>
            <a:pPr lvl="1"/>
            <a:r>
              <a:rPr lang="en-US" sz="2000" dirty="0">
                <a:solidFill>
                  <a:schemeClr val="tx1"/>
                </a:solidFill>
              </a:rPr>
              <a:t>Prerequisite</a:t>
            </a:r>
          </a:p>
        </p:txBody>
      </p:sp>
    </p:spTree>
    <p:extLst>
      <p:ext uri="{BB962C8B-B14F-4D97-AF65-F5344CB8AC3E}">
        <p14:creationId xmlns:p14="http://schemas.microsoft.com/office/powerpoint/2010/main" val="481955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421" y="381000"/>
            <a:ext cx="6100285" cy="6581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title"/>
          </p:nvPr>
        </p:nvSpPr>
        <p:spPr>
          <a:xfrm>
            <a:off x="6945220" y="182880"/>
            <a:ext cx="4013066" cy="767748"/>
          </a:xfrm>
        </p:spPr>
        <p:txBody>
          <a:bodyPr/>
          <a:lstStyle/>
          <a:p>
            <a:r>
              <a:rPr lang="en-US" dirty="0"/>
              <a:t>An Example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5707" y="1316014"/>
            <a:ext cx="4717770" cy="5206658"/>
          </a:xfrm>
          <a:prstGeom prst="rect">
            <a:avLst/>
          </a:prstGeom>
        </p:spPr>
      </p:pic>
    </p:spTree>
    <p:extLst>
      <p:ext uri="{BB962C8B-B14F-4D97-AF65-F5344CB8AC3E}">
        <p14:creationId xmlns:p14="http://schemas.microsoft.com/office/powerpoint/2010/main" val="16121044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199" y="-548637"/>
            <a:ext cx="9692640" cy="1428929"/>
          </a:xfrm>
        </p:spPr>
        <p:txBody>
          <a:bodyPr/>
          <a:lstStyle/>
          <a:p>
            <a:r>
              <a:rPr lang="en-US" dirty="0"/>
              <a:t>Database Catalog</a:t>
            </a:r>
          </a:p>
        </p:txBody>
      </p:sp>
      <p:pic>
        <p:nvPicPr>
          <p:cNvPr id="4" name="Content Placeholder 3"/>
          <p:cNvPicPr>
            <a:picLocks noGrp="1" noChangeAspect="1"/>
          </p:cNvPicPr>
          <p:nvPr>
            <p:ph idx="1"/>
          </p:nvPr>
        </p:nvPicPr>
        <p:blipFill>
          <a:blip r:embed="rId2"/>
          <a:stretch>
            <a:fillRect/>
          </a:stretch>
        </p:blipFill>
        <p:spPr>
          <a:xfrm>
            <a:off x="5472332" y="781210"/>
            <a:ext cx="5669280" cy="6076790"/>
          </a:xfrm>
          <a:prstGeom prst="rect">
            <a:avLst/>
          </a:prstGeom>
        </p:spPr>
      </p:pic>
    </p:spTree>
    <p:extLst>
      <p:ext uri="{BB962C8B-B14F-4D97-AF65-F5344CB8AC3E}">
        <p14:creationId xmlns:p14="http://schemas.microsoft.com/office/powerpoint/2010/main" val="373532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a:xfrm>
            <a:off x="1261872" y="1828800"/>
            <a:ext cx="9879740" cy="4351337"/>
          </a:xfrm>
        </p:spPr>
        <p:txBody>
          <a:bodyPr>
            <a:normAutofit lnSpcReduction="10000"/>
          </a:bodyPr>
          <a:lstStyle/>
          <a:p>
            <a:r>
              <a:rPr lang="en-US" sz="2400" dirty="0"/>
              <a:t>Because </a:t>
            </a:r>
            <a:r>
              <a:rPr lang="en-US" sz="2400" dirty="0">
                <a:solidFill>
                  <a:srgbClr val="0070C0"/>
                </a:solidFill>
              </a:rPr>
              <a:t>data is so important </a:t>
            </a:r>
            <a:r>
              <a:rPr lang="en-US" sz="2400" dirty="0"/>
              <a:t>in most organizations, computer scientists have developed a large body of concepts and techniques for storing and managing data</a:t>
            </a:r>
          </a:p>
          <a:p>
            <a:r>
              <a:rPr lang="en-US" sz="2400" i="1" dirty="0">
                <a:solidFill>
                  <a:schemeClr val="accent5">
                    <a:lumMod val="60000"/>
                    <a:lumOff val="40000"/>
                  </a:schemeClr>
                </a:solidFill>
              </a:rPr>
              <a:t>Data:</a:t>
            </a:r>
            <a:r>
              <a:rPr lang="en-US" sz="2400" b="1" dirty="0">
                <a:solidFill>
                  <a:srgbClr val="FF0000"/>
                </a:solidFill>
              </a:rPr>
              <a:t> </a:t>
            </a:r>
            <a:r>
              <a:rPr lang="en-US" altLang="en-US" sz="2400" dirty="0"/>
              <a:t>Known facts that can be recorded and have an implicit meaning. Ex: name, mobile number, grades, temperature </a:t>
            </a:r>
            <a:r>
              <a:rPr lang="en-US" altLang="en-US" sz="2400" dirty="0" err="1"/>
              <a:t>etc</a:t>
            </a:r>
            <a:r>
              <a:rPr lang="en-US" altLang="en-US" sz="2400" dirty="0"/>
              <a:t>…..</a:t>
            </a:r>
            <a:endParaRPr lang="en-US" sz="2400" b="1" dirty="0">
              <a:solidFill>
                <a:srgbClr val="FF0000"/>
              </a:solidFill>
            </a:endParaRPr>
          </a:p>
          <a:p>
            <a:r>
              <a:rPr lang="en-US" sz="2400" b="1" i="1" dirty="0">
                <a:solidFill>
                  <a:srgbClr val="FF0000"/>
                </a:solidFill>
              </a:rPr>
              <a:t>What is the difference between data and information</a:t>
            </a:r>
            <a:endParaRPr lang="en-US" altLang="en-US" sz="2400" i="1" dirty="0"/>
          </a:p>
          <a:p>
            <a:r>
              <a:rPr lang="en-US" sz="2400" dirty="0"/>
              <a:t>Data that need to be stored is everywhere. In universities, supermarkets, banks, interactive voice response  (IVR), etc.…..</a:t>
            </a:r>
          </a:p>
          <a:p>
            <a:r>
              <a:rPr lang="en-US" altLang="en-US" sz="2400" dirty="0"/>
              <a:t>In the early days, these applications were built directly on top of </a:t>
            </a:r>
            <a:r>
              <a:rPr lang="en-US" altLang="en-US" sz="2400" dirty="0">
                <a:solidFill>
                  <a:srgbClr val="AE0496"/>
                </a:solidFill>
              </a:rPr>
              <a:t>file systems</a:t>
            </a:r>
          </a:p>
          <a:p>
            <a:endParaRPr lang="en-US" sz="2400" dirty="0"/>
          </a:p>
        </p:txBody>
      </p:sp>
    </p:spTree>
    <p:extLst>
      <p:ext uri="{BB962C8B-B14F-4D97-AF65-F5344CB8AC3E}">
        <p14:creationId xmlns:p14="http://schemas.microsoft.com/office/powerpoint/2010/main" val="2997254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a:t>
            </a:r>
          </a:p>
        </p:txBody>
      </p:sp>
      <p:sp>
        <p:nvSpPr>
          <p:cNvPr id="3" name="Content Placeholder 2"/>
          <p:cNvSpPr>
            <a:spLocks noGrp="1"/>
          </p:cNvSpPr>
          <p:nvPr>
            <p:ph idx="1"/>
          </p:nvPr>
        </p:nvSpPr>
        <p:spPr/>
        <p:txBody>
          <a:bodyPr>
            <a:normAutofit/>
          </a:bodyPr>
          <a:lstStyle/>
          <a:p>
            <a:r>
              <a:rPr lang="en-US" sz="2400" dirty="0">
                <a:solidFill>
                  <a:schemeClr val="tx1"/>
                </a:solidFill>
              </a:rPr>
              <a:t>In order to create the previous database, specify data types, structure and constraints</a:t>
            </a:r>
          </a:p>
          <a:p>
            <a:r>
              <a:rPr lang="en-US" sz="2400" dirty="0">
                <a:solidFill>
                  <a:schemeClr val="tx1"/>
                </a:solidFill>
              </a:rPr>
              <a:t>Store data in database</a:t>
            </a:r>
          </a:p>
          <a:p>
            <a:r>
              <a:rPr lang="en-US" sz="2400" dirty="0">
                <a:solidFill>
                  <a:schemeClr val="tx1"/>
                </a:solidFill>
              </a:rPr>
              <a:t>Query (retrieve or update) data in database</a:t>
            </a:r>
          </a:p>
        </p:txBody>
      </p:sp>
    </p:spTree>
    <p:extLst>
      <p:ext uri="{BB962C8B-B14F-4D97-AF65-F5344CB8AC3E}">
        <p14:creationId xmlns:p14="http://schemas.microsoft.com/office/powerpoint/2010/main" val="3823528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Database Users</a:t>
            </a:r>
          </a:p>
        </p:txBody>
      </p:sp>
      <p:sp>
        <p:nvSpPr>
          <p:cNvPr id="3" name="Content Placeholder 2"/>
          <p:cNvSpPr>
            <a:spLocks noGrp="1"/>
          </p:cNvSpPr>
          <p:nvPr>
            <p:ph idx="1"/>
          </p:nvPr>
        </p:nvSpPr>
        <p:spPr/>
        <p:txBody>
          <a:bodyPr>
            <a:normAutofit/>
          </a:bodyPr>
          <a:lstStyle/>
          <a:p>
            <a:r>
              <a:rPr lang="en-US" sz="2400" b="1" dirty="0">
                <a:solidFill>
                  <a:srgbClr val="7030A0"/>
                </a:solidFill>
              </a:rPr>
              <a:t>Database Administrator: </a:t>
            </a:r>
            <a:r>
              <a:rPr lang="en-US" sz="2200" dirty="0">
                <a:solidFill>
                  <a:schemeClr val="tx1"/>
                </a:solidFill>
              </a:rPr>
              <a:t>The DBA is responsible for authorizing access to the database, coordinating and monitoring its use, and acquiring software and hardware resources as needed. The DBA is accountable for problems such as security breaches and poor system response time</a:t>
            </a:r>
          </a:p>
          <a:p>
            <a:endParaRPr lang="en-US" sz="2400" b="1" dirty="0">
              <a:solidFill>
                <a:srgbClr val="7030A0"/>
              </a:solidFill>
            </a:endParaRPr>
          </a:p>
          <a:p>
            <a:r>
              <a:rPr lang="en-US" sz="2400" b="1" dirty="0">
                <a:solidFill>
                  <a:srgbClr val="7030A0"/>
                </a:solidFill>
              </a:rPr>
              <a:t>Database Designers: </a:t>
            </a:r>
            <a:r>
              <a:rPr lang="en-US" sz="2200" dirty="0">
                <a:solidFill>
                  <a:schemeClr val="tx1"/>
                </a:solidFill>
              </a:rPr>
              <a:t>are responsible for identifying the data to be stored in the database and for choosing appropriate structures to represent and store this data. These tasks are mostly undertaken before the database is actually implemented and populated with data.</a:t>
            </a:r>
          </a:p>
        </p:txBody>
      </p:sp>
    </p:spTree>
    <p:extLst>
      <p:ext uri="{BB962C8B-B14F-4D97-AF65-F5344CB8AC3E}">
        <p14:creationId xmlns:p14="http://schemas.microsoft.com/office/powerpoint/2010/main" val="939536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Database Users</a:t>
            </a:r>
          </a:p>
        </p:txBody>
      </p:sp>
      <p:sp>
        <p:nvSpPr>
          <p:cNvPr id="3" name="Content Placeholder 2"/>
          <p:cNvSpPr>
            <a:spLocks noGrp="1"/>
          </p:cNvSpPr>
          <p:nvPr>
            <p:ph idx="1"/>
          </p:nvPr>
        </p:nvSpPr>
        <p:spPr/>
        <p:txBody>
          <a:bodyPr>
            <a:normAutofit/>
          </a:bodyPr>
          <a:lstStyle/>
          <a:p>
            <a:r>
              <a:rPr lang="en-US" sz="2400" b="1" dirty="0">
                <a:solidFill>
                  <a:srgbClr val="7030A0"/>
                </a:solidFill>
              </a:rPr>
              <a:t>End Users: </a:t>
            </a:r>
            <a:r>
              <a:rPr lang="en-US" sz="2200" dirty="0">
                <a:solidFill>
                  <a:schemeClr val="tx1"/>
                </a:solidFill>
              </a:rPr>
              <a:t>are the people whose jobs require access to the database for querying, updating, and generating reports; the database primarily exists for their use. There are several categories of end users</a:t>
            </a:r>
          </a:p>
          <a:p>
            <a:r>
              <a:rPr lang="en-US" sz="2400" b="1" dirty="0">
                <a:solidFill>
                  <a:srgbClr val="7030A0"/>
                </a:solidFill>
              </a:rPr>
              <a:t>Systems Analysts and Application Programmers: </a:t>
            </a:r>
            <a:r>
              <a:rPr lang="en-US" sz="2200" dirty="0">
                <a:solidFill>
                  <a:schemeClr val="tx1"/>
                </a:solidFill>
              </a:rPr>
              <a:t>system analysts determine requirements for end users and interact with database designers. Application programmers develop programs that interact with the database to satisfy end users’ needs.</a:t>
            </a:r>
          </a:p>
        </p:txBody>
      </p:sp>
    </p:spTree>
    <p:extLst>
      <p:ext uri="{BB962C8B-B14F-4D97-AF65-F5344CB8AC3E}">
        <p14:creationId xmlns:p14="http://schemas.microsoft.com/office/powerpoint/2010/main" val="4244338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sz="2600" dirty="0"/>
              <a:t>Fundamentals of Database Systems, 6</a:t>
            </a:r>
            <a:r>
              <a:rPr lang="en-US" sz="2600" baseline="30000" dirty="0"/>
              <a:t>th</a:t>
            </a:r>
            <a:r>
              <a:rPr lang="en-US" sz="2600" dirty="0"/>
              <a:t> edition, </a:t>
            </a:r>
            <a:r>
              <a:rPr lang="en-US" sz="2600" dirty="0" err="1"/>
              <a:t>Elmasri</a:t>
            </a:r>
            <a:r>
              <a:rPr lang="en-US" sz="2600" dirty="0"/>
              <a:t>, </a:t>
            </a:r>
            <a:r>
              <a:rPr lang="en-US" sz="2600" dirty="0" err="1"/>
              <a:t>Navathe</a:t>
            </a:r>
            <a:endParaRPr lang="en-US" sz="2600" dirty="0"/>
          </a:p>
          <a:p>
            <a:r>
              <a:rPr lang="en-US" sz="2600" dirty="0"/>
              <a:t>Database_System_Concepts,_6th_Edition_korth_and_sudarshan</a:t>
            </a:r>
          </a:p>
          <a:p>
            <a:r>
              <a:rPr lang="en-US" sz="2600" dirty="0"/>
              <a:t>Database_Systems_A_Practical_Approach_to_Design,_Implementation_and_Management_4th</a:t>
            </a:r>
          </a:p>
          <a:p>
            <a:r>
              <a:rPr lang="en-US" sz="2600" dirty="0"/>
              <a:t>Good video link: </a:t>
            </a:r>
            <a:r>
              <a:rPr lang="en-US" sz="2600" dirty="0">
                <a:hlinkClick r:id="rId2"/>
              </a:rPr>
              <a:t>https://www.youtube.com/watch?v=djEZeF4KTaM</a:t>
            </a:r>
            <a:endParaRPr lang="en-US" sz="2600" dirty="0"/>
          </a:p>
          <a:p>
            <a:endParaRPr lang="en-US" dirty="0"/>
          </a:p>
        </p:txBody>
      </p:sp>
    </p:spTree>
    <p:extLst>
      <p:ext uri="{BB962C8B-B14F-4D97-AF65-F5344CB8AC3E}">
        <p14:creationId xmlns:p14="http://schemas.microsoft.com/office/powerpoint/2010/main" val="3540664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402964"/>
            <a:ext cx="9692640" cy="885410"/>
          </a:xfrm>
        </p:spPr>
        <p:txBody>
          <a:bodyPr/>
          <a:lstStyle/>
          <a:p>
            <a:r>
              <a:rPr lang="en-US" dirty="0"/>
              <a:t>File Based Systems</a:t>
            </a:r>
          </a:p>
        </p:txBody>
      </p:sp>
      <p:sp>
        <p:nvSpPr>
          <p:cNvPr id="3" name="Content Placeholder 2"/>
          <p:cNvSpPr>
            <a:spLocks noGrp="1"/>
          </p:cNvSpPr>
          <p:nvPr>
            <p:ph idx="1"/>
          </p:nvPr>
        </p:nvSpPr>
        <p:spPr>
          <a:xfrm>
            <a:off x="1261872" y="1472341"/>
            <a:ext cx="9692640" cy="4897462"/>
          </a:xfrm>
        </p:spPr>
        <p:txBody>
          <a:bodyPr>
            <a:normAutofit/>
          </a:bodyPr>
          <a:lstStyle/>
          <a:p>
            <a:r>
              <a:rPr lang="en-US" sz="2400" dirty="0"/>
              <a:t>It is a collection of application programs that perform services for the users wishing to access information. Each program defines and manages its own data.</a:t>
            </a:r>
          </a:p>
          <a:p>
            <a:r>
              <a:rPr lang="en-US" sz="2400" dirty="0"/>
              <a:t>File-based systems were an early attempt to </a:t>
            </a:r>
            <a:r>
              <a:rPr lang="en-US" sz="2400" dirty="0">
                <a:solidFill>
                  <a:srgbClr val="C00000"/>
                </a:solidFill>
              </a:rPr>
              <a:t>computerize</a:t>
            </a:r>
            <a:r>
              <a:rPr lang="en-US" sz="2400" dirty="0"/>
              <a:t> the manual filing system that we are all familiar with</a:t>
            </a:r>
          </a:p>
          <a:p>
            <a:r>
              <a:rPr lang="en-US" sz="2400" dirty="0"/>
              <a:t>The manual filing system works well while </a:t>
            </a:r>
            <a:r>
              <a:rPr lang="en-US" sz="2400" dirty="0">
                <a:solidFill>
                  <a:schemeClr val="accent3"/>
                </a:solidFill>
              </a:rPr>
              <a:t>the number of items to be stored is small</a:t>
            </a:r>
            <a:r>
              <a:rPr lang="en-US" sz="2400" dirty="0"/>
              <a:t>. It even works quite adequately when there are large numbers of items and we have only to </a:t>
            </a:r>
            <a:r>
              <a:rPr lang="en-US" sz="2400" dirty="0">
                <a:solidFill>
                  <a:schemeClr val="accent5">
                    <a:lumMod val="75000"/>
                  </a:schemeClr>
                </a:solidFill>
              </a:rPr>
              <a:t>store and retrieve them. </a:t>
            </a:r>
          </a:p>
          <a:p>
            <a:r>
              <a:rPr lang="en-US" sz="2400" dirty="0"/>
              <a:t>It is not adequate when we have to </a:t>
            </a:r>
            <a:r>
              <a:rPr lang="en-US" sz="2400" dirty="0">
                <a:solidFill>
                  <a:srgbClr val="00B050"/>
                </a:solidFill>
              </a:rPr>
              <a:t>cross-reference or process the information in the files</a:t>
            </a:r>
          </a:p>
          <a:p>
            <a:pPr>
              <a:lnSpc>
                <a:spcPct val="100000"/>
              </a:lnSpc>
            </a:pPr>
            <a:endParaRPr lang="en-US" sz="2400" dirty="0">
              <a:solidFill>
                <a:srgbClr val="7030A0"/>
              </a:solidFill>
            </a:endParaRPr>
          </a:p>
        </p:txBody>
      </p:sp>
    </p:spTree>
    <p:extLst>
      <p:ext uri="{BB962C8B-B14F-4D97-AF65-F5344CB8AC3E}">
        <p14:creationId xmlns:p14="http://schemas.microsoft.com/office/powerpoint/2010/main" val="960398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402964"/>
            <a:ext cx="9692640" cy="885410"/>
          </a:xfrm>
        </p:spPr>
        <p:txBody>
          <a:bodyPr/>
          <a:lstStyle/>
          <a:p>
            <a:r>
              <a:rPr lang="en-US" dirty="0"/>
              <a:t>File Based Processing</a:t>
            </a:r>
          </a:p>
        </p:txBody>
      </p:sp>
      <p:pic>
        <p:nvPicPr>
          <p:cNvPr id="5" name="Picture 6" descr="D:\Database System 3e_tiff\Ch01-tif\DS3-Figure 01-05.t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1559" y="1553705"/>
            <a:ext cx="9324814" cy="49245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6193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402964"/>
            <a:ext cx="9692640" cy="885410"/>
          </a:xfrm>
        </p:spPr>
        <p:txBody>
          <a:bodyPr>
            <a:normAutofit fontScale="90000"/>
          </a:bodyPr>
          <a:lstStyle/>
          <a:p>
            <a:r>
              <a:rPr lang="en-US" dirty="0"/>
              <a:t>Disadvantages of File Based Systems</a:t>
            </a:r>
          </a:p>
        </p:txBody>
      </p:sp>
      <p:sp>
        <p:nvSpPr>
          <p:cNvPr id="3" name="Content Placeholder 2"/>
          <p:cNvSpPr>
            <a:spLocks noGrp="1"/>
          </p:cNvSpPr>
          <p:nvPr>
            <p:ph idx="1"/>
          </p:nvPr>
        </p:nvSpPr>
        <p:spPr>
          <a:xfrm>
            <a:off x="1261872" y="1472341"/>
            <a:ext cx="9692640" cy="4897462"/>
          </a:xfrm>
        </p:spPr>
        <p:txBody>
          <a:bodyPr>
            <a:normAutofit/>
          </a:bodyPr>
          <a:lstStyle/>
          <a:p>
            <a:r>
              <a:rPr lang="en-US" sz="2400" dirty="0">
                <a:solidFill>
                  <a:schemeClr val="accent5"/>
                </a:solidFill>
              </a:rPr>
              <a:t>Separation and isolation of data: </a:t>
            </a:r>
            <a:r>
              <a:rPr lang="en-US" sz="2400" dirty="0"/>
              <a:t>When data is isolated and scattered in separate files and files may be in different format, it is more difficult to access needed data.</a:t>
            </a:r>
          </a:p>
          <a:p>
            <a:pPr marL="182880" lvl="1">
              <a:lnSpc>
                <a:spcPct val="95000"/>
              </a:lnSpc>
              <a:spcBef>
                <a:spcPts val="1400"/>
              </a:spcBef>
              <a:spcAft>
                <a:spcPts val="200"/>
              </a:spcAft>
              <a:buSzPct val="80000"/>
              <a:buFont typeface="Arial" pitchFamily="34" charset="0"/>
              <a:buChar char="•"/>
            </a:pPr>
            <a:r>
              <a:rPr lang="en-US" sz="2400" dirty="0">
                <a:solidFill>
                  <a:schemeClr val="accent5"/>
                </a:solidFill>
              </a:rPr>
              <a:t>Duplication of data: </a:t>
            </a:r>
            <a:r>
              <a:rPr lang="en-US" sz="2400" spc="10" dirty="0"/>
              <a:t>Different systems/programs have separate copies of the same data which result in:</a:t>
            </a:r>
          </a:p>
          <a:p>
            <a:pPr marL="457200" lvl="2">
              <a:lnSpc>
                <a:spcPct val="70000"/>
              </a:lnSpc>
              <a:spcBef>
                <a:spcPts val="1400"/>
              </a:spcBef>
              <a:spcAft>
                <a:spcPts val="200"/>
              </a:spcAft>
              <a:buSzPct val="80000"/>
              <a:buFont typeface="Arial" pitchFamily="34" charset="0"/>
              <a:buChar char="•"/>
            </a:pPr>
            <a:r>
              <a:rPr lang="en-US" sz="2200" spc="10" dirty="0"/>
              <a:t>Wasting time and storage space to enter data twice</a:t>
            </a:r>
          </a:p>
          <a:p>
            <a:pPr marL="457200" lvl="2">
              <a:lnSpc>
                <a:spcPct val="70000"/>
              </a:lnSpc>
              <a:spcBef>
                <a:spcPts val="1400"/>
              </a:spcBef>
              <a:spcAft>
                <a:spcPts val="200"/>
              </a:spcAft>
              <a:buSzPct val="80000"/>
              <a:buFont typeface="Arial" pitchFamily="34" charset="0"/>
              <a:buChar char="•"/>
            </a:pPr>
            <a:r>
              <a:rPr lang="en-US" sz="2200" spc="10" dirty="0"/>
              <a:t>Difficulty in maintenance</a:t>
            </a:r>
          </a:p>
          <a:p>
            <a:pPr marL="457200" lvl="2">
              <a:lnSpc>
                <a:spcPct val="70000"/>
              </a:lnSpc>
              <a:spcBef>
                <a:spcPts val="1400"/>
              </a:spcBef>
              <a:spcAft>
                <a:spcPts val="200"/>
              </a:spcAft>
              <a:buSzPct val="80000"/>
              <a:buFont typeface="Arial" pitchFamily="34" charset="0"/>
              <a:buChar char="•"/>
            </a:pPr>
            <a:r>
              <a:rPr lang="en-US" sz="2200" spc="10" dirty="0"/>
              <a:t>Result in inconsistent data</a:t>
            </a:r>
          </a:p>
          <a:p>
            <a:r>
              <a:rPr lang="en-US" sz="2400" dirty="0">
                <a:solidFill>
                  <a:schemeClr val="accent5"/>
                </a:solidFill>
              </a:rPr>
              <a:t>Data Dependence: </a:t>
            </a:r>
            <a:r>
              <a:rPr lang="en-US" sz="2400" dirty="0"/>
              <a:t>The physical structure and storage of the data files and records are defined in the application code. This means that changes to an existing structure are difficult to make</a:t>
            </a:r>
          </a:p>
          <a:p>
            <a:endParaRPr lang="en-US" sz="2400" dirty="0">
              <a:solidFill>
                <a:schemeClr val="accent5"/>
              </a:solidFill>
            </a:endParaRPr>
          </a:p>
          <a:p>
            <a:pPr>
              <a:lnSpc>
                <a:spcPct val="100000"/>
              </a:lnSpc>
            </a:pPr>
            <a:endParaRPr lang="en-US" sz="2400" dirty="0">
              <a:solidFill>
                <a:srgbClr val="7030A0"/>
              </a:solidFill>
            </a:endParaRPr>
          </a:p>
        </p:txBody>
      </p:sp>
    </p:spTree>
    <p:extLst>
      <p:ext uri="{BB962C8B-B14F-4D97-AF65-F5344CB8AC3E}">
        <p14:creationId xmlns:p14="http://schemas.microsoft.com/office/powerpoint/2010/main" val="3862722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402964"/>
            <a:ext cx="9692640" cy="885410"/>
          </a:xfrm>
        </p:spPr>
        <p:txBody>
          <a:bodyPr>
            <a:normAutofit fontScale="90000"/>
          </a:bodyPr>
          <a:lstStyle/>
          <a:p>
            <a:r>
              <a:rPr lang="en-US" dirty="0"/>
              <a:t>Disadvantages of File Based Systems </a:t>
            </a:r>
            <a:r>
              <a:rPr lang="en-US" sz="4000" b="0" dirty="0"/>
              <a:t>(cont.)</a:t>
            </a:r>
          </a:p>
        </p:txBody>
      </p:sp>
      <p:sp>
        <p:nvSpPr>
          <p:cNvPr id="3" name="Content Placeholder 2"/>
          <p:cNvSpPr>
            <a:spLocks noGrp="1"/>
          </p:cNvSpPr>
          <p:nvPr>
            <p:ph idx="1"/>
          </p:nvPr>
        </p:nvSpPr>
        <p:spPr>
          <a:xfrm>
            <a:off x="1261872" y="1472340"/>
            <a:ext cx="9692640" cy="5385659"/>
          </a:xfrm>
        </p:spPr>
        <p:txBody>
          <a:bodyPr>
            <a:normAutofit lnSpcReduction="10000"/>
          </a:bodyPr>
          <a:lstStyle/>
          <a:p>
            <a:r>
              <a:rPr lang="en-US" sz="2400" dirty="0">
                <a:solidFill>
                  <a:schemeClr val="accent5"/>
                </a:solidFill>
              </a:rPr>
              <a:t>Integrity Problem: </a:t>
            </a:r>
            <a:r>
              <a:rPr lang="en-US" sz="2400" dirty="0"/>
              <a:t>The data values stored in files must satisfy certain types of constraints to ensure its integrity. </a:t>
            </a:r>
            <a:r>
              <a:rPr lang="en-US" sz="2400" dirty="0">
                <a:solidFill>
                  <a:srgbClr val="00B050"/>
                </a:solidFill>
              </a:rPr>
              <a:t>Ex: Salary should not exceed 50.000, student ID shouldn’t be duplicated</a:t>
            </a:r>
          </a:p>
          <a:p>
            <a:r>
              <a:rPr lang="en-US" sz="2400" dirty="0">
                <a:solidFill>
                  <a:schemeClr val="accent5"/>
                </a:solidFill>
              </a:rPr>
              <a:t>Atomicity Problem: </a:t>
            </a:r>
            <a:r>
              <a:rPr lang="en-US" sz="2400" dirty="0"/>
              <a:t>Transactions done must happen in its entirety or not at all. It is difficult to ensure atomicity in a conventional file based system</a:t>
            </a:r>
            <a:endParaRPr lang="en-US" sz="2400" dirty="0">
              <a:solidFill>
                <a:schemeClr val="accent5"/>
              </a:solidFill>
            </a:endParaRPr>
          </a:p>
          <a:p>
            <a:r>
              <a:rPr lang="en-US" sz="2400" dirty="0">
                <a:solidFill>
                  <a:schemeClr val="accent5"/>
                </a:solidFill>
              </a:rPr>
              <a:t>Security Problems: </a:t>
            </a:r>
            <a:r>
              <a:rPr lang="en-US" sz="2400" dirty="0"/>
              <a:t>Not every user of the system should access all the stored data. Enforcing such security constraint is difficult. Also, there is no mechanism to track who did what when and where.</a:t>
            </a:r>
          </a:p>
          <a:p>
            <a:r>
              <a:rPr lang="en-US" sz="2400" dirty="0">
                <a:solidFill>
                  <a:schemeClr val="accent5"/>
                </a:solidFill>
              </a:rPr>
              <a:t>Limited Data Sharing: </a:t>
            </a:r>
            <a:r>
              <a:rPr lang="en-US" sz="2400" dirty="0"/>
              <a:t>Access to the files was restricted to one user at a time</a:t>
            </a:r>
          </a:p>
          <a:p>
            <a:r>
              <a:rPr lang="en-US" sz="2400" dirty="0">
                <a:solidFill>
                  <a:schemeClr val="accent5"/>
                </a:solidFill>
              </a:rPr>
              <a:t>Disaster recovery: </a:t>
            </a:r>
            <a:r>
              <a:rPr lang="en-US" sz="2400" dirty="0"/>
              <a:t>Recovery, in the event of a hardware or software failure, was limited or non-existent</a:t>
            </a:r>
            <a:endParaRPr lang="en-US" sz="2400" dirty="0">
              <a:solidFill>
                <a:schemeClr val="accent5"/>
              </a:solidFill>
            </a:endParaRPr>
          </a:p>
          <a:p>
            <a:endParaRPr lang="en-US" sz="2400" dirty="0">
              <a:solidFill>
                <a:schemeClr val="accent5"/>
              </a:solidFill>
            </a:endParaRPr>
          </a:p>
          <a:p>
            <a:pPr>
              <a:lnSpc>
                <a:spcPct val="100000"/>
              </a:lnSpc>
            </a:pPr>
            <a:endParaRPr lang="en-US" sz="2400" dirty="0">
              <a:solidFill>
                <a:srgbClr val="7030A0"/>
              </a:solidFill>
            </a:endParaRPr>
          </a:p>
        </p:txBody>
      </p:sp>
    </p:spTree>
    <p:extLst>
      <p:ext uri="{BB962C8B-B14F-4D97-AF65-F5344CB8AC3E}">
        <p14:creationId xmlns:p14="http://schemas.microsoft.com/office/powerpoint/2010/main" val="411960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604438"/>
            <a:ext cx="9692640" cy="900908"/>
          </a:xfrm>
        </p:spPr>
        <p:txBody>
          <a:bodyPr/>
          <a:lstStyle/>
          <a:p>
            <a:r>
              <a:rPr lang="en-US" dirty="0"/>
              <a:t>Solution: Database</a:t>
            </a:r>
          </a:p>
        </p:txBody>
      </p:sp>
      <p:pic>
        <p:nvPicPr>
          <p:cNvPr id="4" name="Picture 5" descr="D:\Database System 3e_tiff\Ch01-tif\DS3-Figure 01-07.t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1871" y="1828800"/>
            <a:ext cx="9431959" cy="4850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0013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37624"/>
            <a:ext cx="9692640" cy="889464"/>
          </a:xfrm>
        </p:spPr>
        <p:txBody>
          <a:bodyPr/>
          <a:lstStyle/>
          <a:p>
            <a:r>
              <a:rPr lang="en-US" dirty="0"/>
              <a:t>What is Database</a:t>
            </a:r>
          </a:p>
        </p:txBody>
      </p:sp>
      <p:sp>
        <p:nvSpPr>
          <p:cNvPr id="3" name="Content Placeholder 2"/>
          <p:cNvSpPr>
            <a:spLocks noGrp="1"/>
          </p:cNvSpPr>
          <p:nvPr>
            <p:ph idx="1"/>
          </p:nvPr>
        </p:nvSpPr>
        <p:spPr>
          <a:xfrm>
            <a:off x="1261872" y="1470991"/>
            <a:ext cx="8595360" cy="5387009"/>
          </a:xfrm>
        </p:spPr>
        <p:txBody>
          <a:bodyPr>
            <a:normAutofit lnSpcReduction="10000"/>
          </a:bodyPr>
          <a:lstStyle/>
          <a:p>
            <a:r>
              <a:rPr lang="en-US" sz="2400" i="1" dirty="0">
                <a:solidFill>
                  <a:schemeClr val="accent5">
                    <a:lumMod val="60000"/>
                    <a:lumOff val="40000"/>
                  </a:schemeClr>
                </a:solidFill>
              </a:rPr>
              <a:t>Database</a:t>
            </a:r>
            <a:r>
              <a:rPr lang="en-US" sz="2400" dirty="0"/>
              <a:t> </a:t>
            </a:r>
            <a:r>
              <a:rPr lang="en-US" sz="2400" dirty="0">
                <a:solidFill>
                  <a:schemeClr val="tx1">
                    <a:lumMod val="95000"/>
                    <a:lumOff val="5000"/>
                  </a:schemeClr>
                </a:solidFill>
              </a:rPr>
              <a:t>is a collection of related data</a:t>
            </a:r>
            <a:endParaRPr lang="en-US" sz="2400" b="1" dirty="0">
              <a:solidFill>
                <a:schemeClr val="tx1">
                  <a:lumMod val="95000"/>
                  <a:lumOff val="5000"/>
                </a:schemeClr>
              </a:solidFill>
            </a:endParaRPr>
          </a:p>
          <a:p>
            <a:endParaRPr lang="en-US" sz="2400" i="1" dirty="0">
              <a:solidFill>
                <a:schemeClr val="accent5">
                  <a:lumMod val="60000"/>
                  <a:lumOff val="40000"/>
                </a:schemeClr>
              </a:solidFill>
            </a:endParaRPr>
          </a:p>
          <a:p>
            <a:r>
              <a:rPr lang="en-US" sz="2400" i="1" dirty="0">
                <a:solidFill>
                  <a:schemeClr val="accent5">
                    <a:lumMod val="60000"/>
                    <a:lumOff val="40000"/>
                  </a:schemeClr>
                </a:solidFill>
              </a:rPr>
              <a:t>Database management system </a:t>
            </a:r>
            <a:r>
              <a:rPr lang="en-US" sz="2400" dirty="0">
                <a:solidFill>
                  <a:schemeClr val="tx1">
                    <a:lumMod val="95000"/>
                    <a:lumOff val="5000"/>
                  </a:schemeClr>
                </a:solidFill>
              </a:rPr>
              <a:t>is the software that enables users to create and maintain database. It facilitates the process of </a:t>
            </a:r>
            <a:r>
              <a:rPr lang="en-US" sz="2400" dirty="0">
                <a:solidFill>
                  <a:srgbClr val="FF0000"/>
                </a:solidFill>
              </a:rPr>
              <a:t>defining, constructing, manipulating and sharing</a:t>
            </a:r>
            <a:r>
              <a:rPr lang="en-US" sz="2400" dirty="0"/>
              <a:t> </a:t>
            </a:r>
            <a:r>
              <a:rPr lang="en-US" sz="2400" dirty="0">
                <a:solidFill>
                  <a:schemeClr val="tx1">
                    <a:lumMod val="95000"/>
                    <a:lumOff val="5000"/>
                  </a:schemeClr>
                </a:solidFill>
              </a:rPr>
              <a:t>databases among users</a:t>
            </a:r>
          </a:p>
          <a:p>
            <a:endParaRPr lang="en-US" sz="2400" i="1" dirty="0">
              <a:solidFill>
                <a:schemeClr val="accent5">
                  <a:lumMod val="60000"/>
                  <a:lumOff val="40000"/>
                </a:schemeClr>
              </a:solidFill>
            </a:endParaRPr>
          </a:p>
          <a:p>
            <a:r>
              <a:rPr lang="en-US" sz="2400" i="1" dirty="0">
                <a:solidFill>
                  <a:schemeClr val="accent5">
                    <a:lumMod val="60000"/>
                    <a:lumOff val="40000"/>
                  </a:schemeClr>
                </a:solidFill>
              </a:rPr>
              <a:t>Database application </a:t>
            </a:r>
            <a:r>
              <a:rPr lang="en-US" sz="2400" dirty="0">
                <a:solidFill>
                  <a:schemeClr val="tx1">
                    <a:lumMod val="95000"/>
                    <a:lumOff val="5000"/>
                  </a:schemeClr>
                </a:solidFill>
              </a:rPr>
              <a:t>is a program that interacts with the database at some point in its execution</a:t>
            </a:r>
          </a:p>
          <a:p>
            <a:pPr marL="0" indent="0">
              <a:buNone/>
            </a:pPr>
            <a:endParaRPr lang="en-US" sz="2400" dirty="0">
              <a:solidFill>
                <a:schemeClr val="tx1">
                  <a:lumMod val="95000"/>
                  <a:lumOff val="5000"/>
                </a:schemeClr>
              </a:solidFill>
            </a:endParaRPr>
          </a:p>
          <a:p>
            <a:r>
              <a:rPr lang="en-US" sz="2400" b="1" i="1" dirty="0">
                <a:solidFill>
                  <a:srgbClr val="7030A0"/>
                </a:solidFill>
              </a:rPr>
              <a:t>Database represents some aspect of the real world. This is called </a:t>
            </a:r>
            <a:r>
              <a:rPr lang="en-US" sz="2400" b="1" i="1" dirty="0" err="1">
                <a:solidFill>
                  <a:srgbClr val="7030A0"/>
                </a:solidFill>
              </a:rPr>
              <a:t>miniworld</a:t>
            </a:r>
            <a:endParaRPr lang="en-US" sz="2400" b="1" i="1" dirty="0">
              <a:solidFill>
                <a:srgbClr val="7030A0"/>
              </a:solidFill>
            </a:endParaRPr>
          </a:p>
          <a:p>
            <a:endParaRPr lang="en-US" sz="2400" dirty="0">
              <a:solidFill>
                <a:schemeClr val="tx1">
                  <a:lumMod val="95000"/>
                  <a:lumOff val="5000"/>
                </a:schemeClr>
              </a:solidFill>
            </a:endParaRPr>
          </a:p>
          <a:p>
            <a:endParaRPr lang="en-US" dirty="0"/>
          </a:p>
        </p:txBody>
      </p:sp>
    </p:spTree>
    <p:extLst>
      <p:ext uri="{BB962C8B-B14F-4D97-AF65-F5344CB8AC3E}">
        <p14:creationId xmlns:p14="http://schemas.microsoft.com/office/powerpoint/2010/main" val="4150413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53219"/>
            <a:ext cx="9692640" cy="1058276"/>
          </a:xfrm>
        </p:spPr>
        <p:txBody>
          <a:bodyPr/>
          <a:lstStyle/>
          <a:p>
            <a:r>
              <a:rPr lang="en-US" dirty="0"/>
              <a:t>DBMS Functions</a:t>
            </a:r>
          </a:p>
        </p:txBody>
      </p:sp>
      <p:sp>
        <p:nvSpPr>
          <p:cNvPr id="3" name="Content Placeholder 2"/>
          <p:cNvSpPr>
            <a:spLocks noGrp="1"/>
          </p:cNvSpPr>
          <p:nvPr>
            <p:ph idx="1"/>
          </p:nvPr>
        </p:nvSpPr>
        <p:spPr/>
        <p:txBody>
          <a:bodyPr/>
          <a:lstStyle/>
          <a:p>
            <a:r>
              <a:rPr lang="en-US" sz="2200" dirty="0">
                <a:solidFill>
                  <a:schemeClr val="accent4">
                    <a:lumMod val="60000"/>
                    <a:lumOff val="40000"/>
                  </a:schemeClr>
                </a:solidFill>
              </a:rPr>
              <a:t>Defining a database </a:t>
            </a:r>
            <a:r>
              <a:rPr lang="en-US" sz="2200" dirty="0">
                <a:solidFill>
                  <a:schemeClr val="tx1">
                    <a:lumMod val="95000"/>
                    <a:lumOff val="5000"/>
                  </a:schemeClr>
                </a:solidFill>
              </a:rPr>
              <a:t>involves specifying the data types, structures and constraints of the data to be stored in the database. This definition is also stored in the database and is called </a:t>
            </a:r>
            <a:r>
              <a:rPr lang="en-US" sz="2200" dirty="0">
                <a:solidFill>
                  <a:srgbClr val="FF0000"/>
                </a:solidFill>
              </a:rPr>
              <a:t>meta data. </a:t>
            </a:r>
            <a:r>
              <a:rPr lang="en-US" sz="2200" dirty="0">
                <a:solidFill>
                  <a:schemeClr val="tx1">
                    <a:lumMod val="95000"/>
                    <a:lumOff val="5000"/>
                  </a:schemeClr>
                </a:solidFill>
              </a:rPr>
              <a:t>This meta data is stored in what is called database catalog or dictionary.</a:t>
            </a:r>
          </a:p>
          <a:p>
            <a:r>
              <a:rPr lang="en-US" sz="2200" dirty="0">
                <a:solidFill>
                  <a:schemeClr val="accent4">
                    <a:lumMod val="60000"/>
                    <a:lumOff val="40000"/>
                  </a:schemeClr>
                </a:solidFill>
              </a:rPr>
              <a:t>Constructing a database </a:t>
            </a:r>
            <a:r>
              <a:rPr lang="en-US" sz="2200" dirty="0">
                <a:solidFill>
                  <a:schemeClr val="tx1">
                    <a:lumMod val="95000"/>
                    <a:lumOff val="5000"/>
                  </a:schemeClr>
                </a:solidFill>
              </a:rPr>
              <a:t>is the process of storing the data on some storage medium that is controlled by the DBMS</a:t>
            </a:r>
          </a:p>
          <a:p>
            <a:r>
              <a:rPr lang="en-US" sz="2200" dirty="0">
                <a:solidFill>
                  <a:schemeClr val="accent4">
                    <a:lumMod val="60000"/>
                    <a:lumOff val="40000"/>
                  </a:schemeClr>
                </a:solidFill>
              </a:rPr>
              <a:t>Manipulating a database </a:t>
            </a:r>
            <a:r>
              <a:rPr lang="en-US" sz="2200" dirty="0">
                <a:solidFill>
                  <a:schemeClr val="tx1">
                    <a:lumMod val="95000"/>
                    <a:lumOff val="5000"/>
                  </a:schemeClr>
                </a:solidFill>
              </a:rPr>
              <a:t>involves functions such as querying the database to retrieve data, updating the database to reflect changes in the </a:t>
            </a:r>
            <a:r>
              <a:rPr lang="en-US" sz="2200" dirty="0" err="1">
                <a:solidFill>
                  <a:srgbClr val="0070C0"/>
                </a:solidFill>
              </a:rPr>
              <a:t>miniworld</a:t>
            </a:r>
            <a:r>
              <a:rPr lang="en-US" sz="2200" dirty="0">
                <a:solidFill>
                  <a:schemeClr val="tx1">
                    <a:lumMod val="95000"/>
                    <a:lumOff val="5000"/>
                  </a:schemeClr>
                </a:solidFill>
              </a:rPr>
              <a:t> and generating report from the data</a:t>
            </a:r>
          </a:p>
          <a:p>
            <a:endParaRPr lang="en-US" dirty="0">
              <a:solidFill>
                <a:schemeClr val="tx1">
                  <a:lumMod val="95000"/>
                  <a:lumOff val="5000"/>
                </a:schemeClr>
              </a:solidFill>
            </a:endParaRPr>
          </a:p>
          <a:p>
            <a:endParaRPr lang="en-US" dirty="0"/>
          </a:p>
          <a:p>
            <a:endParaRPr lang="en-US" dirty="0"/>
          </a:p>
        </p:txBody>
      </p:sp>
    </p:spTree>
    <p:extLst>
      <p:ext uri="{BB962C8B-B14F-4D97-AF65-F5344CB8AC3E}">
        <p14:creationId xmlns:p14="http://schemas.microsoft.com/office/powerpoint/2010/main" val="3293613081"/>
      </p:ext>
    </p:extLst>
  </p:cSld>
  <p:clrMapOvr>
    <a:masterClrMapping/>
  </p:clrMapOvr>
</p:sld>
</file>

<file path=ppt/theme/theme1.xml><?xml version="1.0" encoding="utf-8"?>
<a:theme xmlns:a="http://schemas.openxmlformats.org/drawingml/2006/main" name="View">
  <a:themeElements>
    <a:clrScheme name="View">
      <a:dk1>
        <a:sysClr val="windowText" lastClr="000000"/>
      </a:dk1>
      <a:lt1>
        <a:sysClr val="window" lastClr="FFFFFF"/>
      </a:lt1>
      <a:dk2>
        <a:srgbClr val="666666"/>
      </a:dk2>
      <a:lt2>
        <a:srgbClr val="D2D2D2"/>
      </a:lt2>
      <a:accent1>
        <a:srgbClr val="FF388C"/>
      </a:accent1>
      <a:accent2>
        <a:srgbClr val="D70D5E"/>
      </a:accent2>
      <a:accent3>
        <a:srgbClr val="98037E"/>
      </a:accent3>
      <a:accent4>
        <a:srgbClr val="68027D"/>
      </a:accent4>
      <a:accent5>
        <a:srgbClr val="095ACA"/>
      </a:accent5>
      <a:accent6>
        <a:srgbClr val="063597"/>
      </a:accent6>
      <a:hlink>
        <a:srgbClr val="17BBFD"/>
      </a:hlink>
      <a:folHlink>
        <a:srgbClr val="FF79C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23C5FE65-18CC-4A65-9EBC-B05E331504EC}"/>
    </a:ext>
  </a:extLst>
</a:theme>
</file>

<file path=docProps/app.xml><?xml version="1.0" encoding="utf-8"?>
<Properties xmlns="http://schemas.openxmlformats.org/officeDocument/2006/extended-properties" xmlns:vt="http://schemas.openxmlformats.org/officeDocument/2006/docPropsVTypes">
  <Template>TM03457515[[fn=View]]</Template>
  <TotalTime>1082</TotalTime>
  <Words>1461</Words>
  <Application>Microsoft Office PowerPoint</Application>
  <PresentationFormat>Widescreen</PresentationFormat>
  <Paragraphs>108</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Baskerville Old Face</vt:lpstr>
      <vt:lpstr>Century Schoolbook</vt:lpstr>
      <vt:lpstr>Times New Roman</vt:lpstr>
      <vt:lpstr>Wingdings 2</vt:lpstr>
      <vt:lpstr>View</vt:lpstr>
      <vt:lpstr>Chapter 1</vt:lpstr>
      <vt:lpstr>Introduction</vt:lpstr>
      <vt:lpstr>File Based Systems</vt:lpstr>
      <vt:lpstr>File Based Processing</vt:lpstr>
      <vt:lpstr>Disadvantages of File Based Systems</vt:lpstr>
      <vt:lpstr>Disadvantages of File Based Systems (cont.)</vt:lpstr>
      <vt:lpstr>Solution: Database</vt:lpstr>
      <vt:lpstr>What is Database</vt:lpstr>
      <vt:lpstr>DBMS Functions</vt:lpstr>
      <vt:lpstr>DBMS Functions</vt:lpstr>
      <vt:lpstr>Database Advantages</vt:lpstr>
      <vt:lpstr>Database Advantages (Cont.)</vt:lpstr>
      <vt:lpstr>Database Languages</vt:lpstr>
      <vt:lpstr>Database Environment</vt:lpstr>
      <vt:lpstr>Database Disadvantages</vt:lpstr>
      <vt:lpstr>When Not to Use DB</vt:lpstr>
      <vt:lpstr>An Example</vt:lpstr>
      <vt:lpstr>An Example</vt:lpstr>
      <vt:lpstr>Database Catalog</vt:lpstr>
      <vt:lpstr>An Example</vt:lpstr>
      <vt:lpstr>Database Users</vt:lpstr>
      <vt:lpstr>Database Users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laptop</dc:creator>
  <cp:lastModifiedBy>SHAIMAA MOHAMED EZZAT SALAMA</cp:lastModifiedBy>
  <cp:revision>59</cp:revision>
  <dcterms:created xsi:type="dcterms:W3CDTF">2015-10-03T18:02:33Z</dcterms:created>
  <dcterms:modified xsi:type="dcterms:W3CDTF">2019-01-27T17:52:22Z</dcterms:modified>
</cp:coreProperties>
</file>