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4" r:id="rId1"/>
  </p:sldMasterIdLst>
  <p:notesMasterIdLst>
    <p:notesMasterId r:id="rId18"/>
  </p:notesMasterIdLst>
  <p:sldIdLst>
    <p:sldId id="256" r:id="rId2"/>
    <p:sldId id="280" r:id="rId3"/>
    <p:sldId id="267" r:id="rId4"/>
    <p:sldId id="268" r:id="rId5"/>
    <p:sldId id="269" r:id="rId6"/>
    <p:sldId id="271" r:id="rId7"/>
    <p:sldId id="270" r:id="rId8"/>
    <p:sldId id="272" r:id="rId9"/>
    <p:sldId id="273" r:id="rId10"/>
    <p:sldId id="274" r:id="rId11"/>
    <p:sldId id="275" r:id="rId12"/>
    <p:sldId id="276" r:id="rId13"/>
    <p:sldId id="277" r:id="rId14"/>
    <p:sldId id="279" r:id="rId15"/>
    <p:sldId id="278" r:id="rId16"/>
    <p:sldId id="28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037E"/>
    <a:srgbClr val="AE04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87148"/>
  </p:normalViewPr>
  <p:slideViewPr>
    <p:cSldViewPr snapToGrid="0">
      <p:cViewPr varScale="1">
        <p:scale>
          <a:sx n="84" d="100"/>
          <a:sy n="84" d="100"/>
        </p:scale>
        <p:origin x="10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1ED33-3E95-1B46-9A8D-A01EA7CB45CB}" type="datetimeFigureOut">
              <a:rPr lang="en-US" smtClean="0"/>
              <a:t>10/24/20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6AD314-25E5-1E41-B397-01740DBAC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120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Aliases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are the temporary names given to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or column for the purpose of a particular SQL query. It is used when name of column or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is used other than their original names, but the modified name is only temporary. ... The renaming is just a temporary change and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name does not change in the original database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6AD314-25E5-1E41-B397-01740DBAC68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63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difference between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UNIQUE constraint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and a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Primary Key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is that per table you may only have one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Primary Key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but you may define more than one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UNIQUE constraints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Primary Key constraints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are not nullable BUT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UNIQUE constraints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may be nullable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6AD314-25E5-1E41-B397-01740DBAC68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466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A2F97-B3EE-448D-ADA0-BDF778A6D729}" type="datetimeFigureOut">
              <a:rPr lang="en-US" smtClean="0"/>
              <a:t>10/24/20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14B0-E536-4A82-9CD2-FB34118BDC8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880379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A2F97-B3EE-448D-ADA0-BDF778A6D729}" type="datetimeFigureOut">
              <a:rPr lang="en-US" smtClean="0"/>
              <a:t>10/24/20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14B0-E536-4A82-9CD2-FB34118B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53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A2F97-B3EE-448D-ADA0-BDF778A6D729}" type="datetimeFigureOut">
              <a:rPr lang="en-US" smtClean="0"/>
              <a:t>10/24/20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14B0-E536-4A82-9CD2-FB34118B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71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A2F97-B3EE-448D-ADA0-BDF778A6D729}" type="datetimeFigureOut">
              <a:rPr lang="en-US" smtClean="0"/>
              <a:t>10/24/20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14B0-E536-4A82-9CD2-FB34118B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996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A2F97-B3EE-448D-ADA0-BDF778A6D729}" type="datetimeFigureOut">
              <a:rPr lang="en-US" smtClean="0"/>
              <a:t>10/24/20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14B0-E536-4A82-9CD2-FB34118BDC8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04602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A2F97-B3EE-448D-ADA0-BDF778A6D729}" type="datetimeFigureOut">
              <a:rPr lang="en-US" smtClean="0"/>
              <a:t>10/24/20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14B0-E536-4A82-9CD2-FB34118B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93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A2F97-B3EE-448D-ADA0-BDF778A6D729}" type="datetimeFigureOut">
              <a:rPr lang="en-US" smtClean="0"/>
              <a:t>10/24/20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14B0-E536-4A82-9CD2-FB34118B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817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A2F97-B3EE-448D-ADA0-BDF778A6D729}" type="datetimeFigureOut">
              <a:rPr lang="en-US" smtClean="0"/>
              <a:t>10/24/20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14B0-E536-4A82-9CD2-FB34118B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0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A2F97-B3EE-448D-ADA0-BDF778A6D729}" type="datetimeFigureOut">
              <a:rPr lang="en-US" smtClean="0"/>
              <a:t>10/24/20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14B0-E536-4A82-9CD2-FB34118B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26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A2F97-B3EE-448D-ADA0-BDF778A6D729}" type="datetimeFigureOut">
              <a:rPr lang="en-US" smtClean="0"/>
              <a:t>10/24/20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14B0-E536-4A82-9CD2-FB34118B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332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A2F97-B3EE-448D-ADA0-BDF778A6D729}" type="datetimeFigureOut">
              <a:rPr lang="en-US" smtClean="0"/>
              <a:t>10/24/20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14B0-E536-4A82-9CD2-FB34118B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916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62393"/>
            <a:ext cx="9692640" cy="1428929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86FA2F97-B3EE-448D-ADA0-BDF778A6D729}" type="datetimeFigureOut">
              <a:rPr lang="en-US" smtClean="0"/>
              <a:t>10/24/20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DDD014B0-E536-4A82-9CD2-FB34118B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335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5" r:id="rId1"/>
    <p:sldLayoutId id="2147484086" r:id="rId2"/>
    <p:sldLayoutId id="2147484087" r:id="rId3"/>
    <p:sldLayoutId id="2147484088" r:id="rId4"/>
    <p:sldLayoutId id="2147484089" r:id="rId5"/>
    <p:sldLayoutId id="2147484090" r:id="rId6"/>
    <p:sldLayoutId id="2147484091" r:id="rId7"/>
    <p:sldLayoutId id="2147484092" r:id="rId8"/>
    <p:sldLayoutId id="2147484093" r:id="rId9"/>
    <p:sldLayoutId id="2147484094" r:id="rId10"/>
    <p:sldLayoutId id="21474840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Chapter 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accent1"/>
                </a:solidFill>
                <a:latin typeface="Baskerville Old Face" panose="02020602080505020303" pitchFamily="18" charset="0"/>
              </a:rPr>
              <a:t>Basic SQL</a:t>
            </a:r>
          </a:p>
        </p:txBody>
      </p:sp>
    </p:spTree>
    <p:extLst>
      <p:ext uri="{BB962C8B-B14F-4D97-AF65-F5344CB8AC3E}">
        <p14:creationId xmlns:p14="http://schemas.microsoft.com/office/powerpoint/2010/main" val="397073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128" y="163069"/>
            <a:ext cx="9692640" cy="898842"/>
          </a:xfrm>
        </p:spPr>
        <p:txBody>
          <a:bodyPr/>
          <a:lstStyle/>
          <a:p>
            <a:r>
              <a:rPr lang="en-US" dirty="0"/>
              <a:t>Select from Two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128" y="1170432"/>
            <a:ext cx="10808208" cy="435133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dirty="0">
                <a:solidFill>
                  <a:srgbClr val="FF0000"/>
                </a:solidFill>
              </a:rPr>
              <a:t>Retrieve project name and number along with the </a:t>
            </a:r>
            <a:r>
              <a:rPr lang="en-US" sz="2600">
                <a:solidFill>
                  <a:srgbClr val="FF0000"/>
                </a:solidFill>
              </a:rPr>
              <a:t>department name </a:t>
            </a:r>
            <a:r>
              <a:rPr lang="en-US" sz="2600" dirty="0">
                <a:solidFill>
                  <a:srgbClr val="FF0000"/>
                </a:solidFill>
              </a:rPr>
              <a:t>controlling it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solidFill>
                  <a:schemeClr val="tx1"/>
                </a:solidFill>
              </a:rPr>
              <a:t>Select </a:t>
            </a:r>
            <a:r>
              <a:rPr lang="en-US" sz="2600" dirty="0" err="1">
                <a:solidFill>
                  <a:schemeClr val="tx1"/>
                </a:solidFill>
              </a:rPr>
              <a:t>Pname</a:t>
            </a:r>
            <a:r>
              <a:rPr lang="en-US" sz="2600" dirty="0">
                <a:solidFill>
                  <a:schemeClr val="tx1"/>
                </a:solidFill>
              </a:rPr>
              <a:t>, </a:t>
            </a:r>
            <a:r>
              <a:rPr lang="en-US" sz="2600" dirty="0" err="1">
                <a:solidFill>
                  <a:schemeClr val="tx1"/>
                </a:solidFill>
              </a:rPr>
              <a:t>Pnumber,Dname</a:t>
            </a:r>
            <a:r>
              <a:rPr lang="en-US" sz="2600" dirty="0">
                <a:solidFill>
                  <a:schemeClr val="tx1"/>
                </a:solidFill>
              </a:rPr>
              <a:t> from project </a:t>
            </a:r>
            <a:r>
              <a:rPr lang="en-US" sz="2600" dirty="0">
                <a:solidFill>
                  <a:schemeClr val="accent2"/>
                </a:solidFill>
              </a:rPr>
              <a:t>join </a:t>
            </a:r>
            <a:r>
              <a:rPr lang="en-US" sz="2600" dirty="0">
                <a:solidFill>
                  <a:schemeClr val="tx1"/>
                </a:solidFill>
              </a:rPr>
              <a:t>Department </a:t>
            </a:r>
            <a:r>
              <a:rPr lang="en-US" sz="2600" dirty="0">
                <a:solidFill>
                  <a:schemeClr val="accent2"/>
                </a:solidFill>
              </a:rPr>
              <a:t>On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dnumber</a:t>
            </a:r>
            <a:r>
              <a:rPr lang="en-US" sz="2600" dirty="0">
                <a:solidFill>
                  <a:schemeClr val="tx1"/>
                </a:solidFill>
              </a:rPr>
              <a:t>=</a:t>
            </a:r>
            <a:r>
              <a:rPr lang="en-US" sz="2600" dirty="0" err="1">
                <a:solidFill>
                  <a:schemeClr val="tx1"/>
                </a:solidFill>
              </a:rPr>
              <a:t>dnum</a:t>
            </a:r>
            <a:endParaRPr lang="en-US" sz="2600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558" y="3627723"/>
            <a:ext cx="6073574" cy="18531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7132" y="3736244"/>
            <a:ext cx="5300048" cy="3121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91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84" y="236703"/>
            <a:ext cx="9692640" cy="874458"/>
          </a:xfrm>
        </p:spPr>
        <p:txBody>
          <a:bodyPr/>
          <a:lstStyle/>
          <a:p>
            <a:r>
              <a:rPr lang="en-US" dirty="0"/>
              <a:t>Select from Two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551" y="1111161"/>
            <a:ext cx="10940121" cy="4351337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rgbClr val="FF0000"/>
                </a:solidFill>
              </a:rPr>
              <a:t>Retrieve project name and SSN of employee working more than 10 hours in this project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dirty="0"/>
              <a:t>Select </a:t>
            </a:r>
            <a:r>
              <a:rPr lang="en-US" sz="2600" dirty="0" err="1"/>
              <a:t>Pname</a:t>
            </a:r>
            <a:r>
              <a:rPr lang="en-US" sz="2600" dirty="0"/>
              <a:t>, ESSN from </a:t>
            </a:r>
            <a:r>
              <a:rPr lang="en-US" sz="2600" dirty="0" err="1"/>
              <a:t>works_on</a:t>
            </a:r>
            <a:r>
              <a:rPr lang="en-US" sz="2600" dirty="0"/>
              <a:t> join project on </a:t>
            </a:r>
            <a:r>
              <a:rPr lang="en-US" sz="2600" dirty="0" err="1"/>
              <a:t>project.Pnumber</a:t>
            </a:r>
            <a:r>
              <a:rPr lang="en-US" sz="2600" dirty="0"/>
              <a:t>=</a:t>
            </a:r>
            <a:r>
              <a:rPr lang="en-US" sz="2600" dirty="0" err="1"/>
              <a:t>works_on.Pno</a:t>
            </a:r>
            <a:r>
              <a:rPr lang="en-US" sz="2600" dirty="0"/>
              <a:t> where hours &gt;10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551" y="2966343"/>
            <a:ext cx="5904734" cy="347791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3565" y="3091248"/>
            <a:ext cx="3629019" cy="5724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600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8032" y="231648"/>
            <a:ext cx="9692640" cy="764730"/>
          </a:xfrm>
        </p:spPr>
        <p:txBody>
          <a:bodyPr/>
          <a:lstStyle/>
          <a:p>
            <a:r>
              <a:rPr lang="en-US" dirty="0"/>
              <a:t>Try it Yourself …..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" y="996378"/>
            <a:ext cx="10064496" cy="4351337"/>
          </a:xfrm>
        </p:spPr>
        <p:txBody>
          <a:bodyPr/>
          <a:lstStyle/>
          <a:p>
            <a:r>
              <a:rPr lang="en-US" sz="2600" dirty="0">
                <a:solidFill>
                  <a:srgbClr val="FF0000"/>
                </a:solidFill>
              </a:rPr>
              <a:t>Retrieve each department and its location</a:t>
            </a:r>
          </a:p>
          <a:p>
            <a:r>
              <a:rPr lang="en-US" dirty="0">
                <a:solidFill>
                  <a:schemeClr val="tx1"/>
                </a:solidFill>
              </a:rPr>
              <a:t>Select </a:t>
            </a:r>
            <a:r>
              <a:rPr lang="en-US" dirty="0" err="1">
                <a:solidFill>
                  <a:schemeClr val="tx1"/>
                </a:solidFill>
              </a:rPr>
              <a:t>Dname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Dlocation</a:t>
            </a:r>
            <a:r>
              <a:rPr lang="en-US" dirty="0">
                <a:solidFill>
                  <a:schemeClr val="tx1"/>
                </a:solidFill>
              </a:rPr>
              <a:t> from department join </a:t>
            </a:r>
            <a:r>
              <a:rPr lang="en-US" dirty="0" err="1">
                <a:solidFill>
                  <a:schemeClr val="tx1"/>
                </a:solidFill>
              </a:rPr>
              <a:t>dept_locations</a:t>
            </a:r>
            <a:r>
              <a:rPr lang="en-US" dirty="0">
                <a:solidFill>
                  <a:schemeClr val="tx1"/>
                </a:solidFill>
              </a:rPr>
              <a:t> on </a:t>
            </a:r>
            <a:r>
              <a:rPr lang="en-US" dirty="0" err="1">
                <a:solidFill>
                  <a:schemeClr val="tx1"/>
                </a:solidFill>
              </a:rPr>
              <a:t>department.dnumber</a:t>
            </a:r>
            <a:r>
              <a:rPr lang="en-US" dirty="0">
                <a:solidFill>
                  <a:schemeClr val="tx1"/>
                </a:solidFill>
              </a:rPr>
              <a:t>=</a:t>
            </a:r>
            <a:r>
              <a:rPr lang="en-US" dirty="0" err="1">
                <a:solidFill>
                  <a:schemeClr val="tx1"/>
                </a:solidFill>
              </a:rPr>
              <a:t>dept_locations.dnumber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sz="2600" dirty="0">
                <a:solidFill>
                  <a:srgbClr val="FF0000"/>
                </a:solidFill>
              </a:rPr>
              <a:t>Retrieve each department and its location with manager SSN= 333445555</a:t>
            </a:r>
          </a:p>
          <a:p>
            <a:r>
              <a:rPr lang="en-US" dirty="0">
                <a:solidFill>
                  <a:schemeClr val="tx1"/>
                </a:solidFill>
              </a:rPr>
              <a:t>Select </a:t>
            </a:r>
            <a:r>
              <a:rPr lang="en-US" dirty="0" err="1">
                <a:solidFill>
                  <a:schemeClr val="tx1"/>
                </a:solidFill>
              </a:rPr>
              <a:t>Dname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Dlocation</a:t>
            </a:r>
            <a:r>
              <a:rPr lang="en-US" dirty="0">
                <a:solidFill>
                  <a:schemeClr val="tx1"/>
                </a:solidFill>
              </a:rPr>
              <a:t> from department join </a:t>
            </a:r>
            <a:r>
              <a:rPr lang="en-US" dirty="0" err="1">
                <a:solidFill>
                  <a:schemeClr val="tx1"/>
                </a:solidFill>
              </a:rPr>
              <a:t>dept_locations</a:t>
            </a:r>
            <a:r>
              <a:rPr lang="en-US" dirty="0">
                <a:solidFill>
                  <a:schemeClr val="tx1"/>
                </a:solidFill>
              </a:rPr>
              <a:t> on </a:t>
            </a:r>
            <a:r>
              <a:rPr lang="en-US" dirty="0" err="1">
                <a:solidFill>
                  <a:schemeClr val="tx1"/>
                </a:solidFill>
              </a:rPr>
              <a:t>department.dnumber</a:t>
            </a:r>
            <a:r>
              <a:rPr lang="en-US" dirty="0">
                <a:solidFill>
                  <a:schemeClr val="tx1"/>
                </a:solidFill>
              </a:rPr>
              <a:t>=</a:t>
            </a:r>
            <a:r>
              <a:rPr lang="en-US" dirty="0" err="1">
                <a:solidFill>
                  <a:schemeClr val="tx1"/>
                </a:solidFill>
              </a:rPr>
              <a:t>dept_locations.dnumber</a:t>
            </a:r>
            <a:r>
              <a:rPr lang="en-US" dirty="0">
                <a:solidFill>
                  <a:schemeClr val="tx1"/>
                </a:solidFill>
              </a:rPr>
              <a:t> where </a:t>
            </a:r>
            <a:r>
              <a:rPr lang="en-US" dirty="0" err="1">
                <a:solidFill>
                  <a:schemeClr val="tx1"/>
                </a:solidFill>
              </a:rPr>
              <a:t>mgr_ssn</a:t>
            </a:r>
            <a:r>
              <a:rPr lang="en-US" dirty="0">
                <a:solidFill>
                  <a:schemeClr val="tx1"/>
                </a:solidFill>
              </a:rPr>
              <a:t>=333445555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832" y="4169664"/>
            <a:ext cx="10149840" cy="2688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17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4529" y="329184"/>
            <a:ext cx="9692640" cy="655002"/>
          </a:xfrm>
        </p:spPr>
        <p:txBody>
          <a:bodyPr>
            <a:normAutofit fontScale="90000"/>
          </a:bodyPr>
          <a:lstStyle/>
          <a:p>
            <a:r>
              <a:rPr lang="en-US" dirty="0"/>
              <a:t>Try it Yourself …..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888" y="4911300"/>
            <a:ext cx="9832848" cy="2022665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500" dirty="0">
                <a:solidFill>
                  <a:srgbClr val="FF0000"/>
                </a:solidFill>
              </a:rPr>
              <a:t>Retrieve employee name with his/her son or daughter data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6500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500" dirty="0">
                <a:solidFill>
                  <a:schemeClr val="tx1"/>
                </a:solidFill>
              </a:rPr>
              <a:t>Select </a:t>
            </a:r>
            <a:r>
              <a:rPr lang="en-US" sz="6500" dirty="0" err="1">
                <a:solidFill>
                  <a:schemeClr val="tx1"/>
                </a:solidFill>
              </a:rPr>
              <a:t>Fname,Lname</a:t>
            </a:r>
            <a:r>
              <a:rPr lang="en-US" sz="6500" dirty="0">
                <a:solidFill>
                  <a:schemeClr val="tx1"/>
                </a:solidFill>
              </a:rPr>
              <a:t>, </a:t>
            </a:r>
            <a:r>
              <a:rPr lang="en-US" sz="6500" dirty="0" err="1">
                <a:solidFill>
                  <a:schemeClr val="tx1"/>
                </a:solidFill>
              </a:rPr>
              <a:t>dependent_name</a:t>
            </a:r>
            <a:r>
              <a:rPr lang="en-US" sz="6500" dirty="0">
                <a:solidFill>
                  <a:schemeClr val="tx1"/>
                </a:solidFill>
              </a:rPr>
              <a:t>, sex, </a:t>
            </a:r>
            <a:r>
              <a:rPr lang="en-US" sz="6500" dirty="0" err="1">
                <a:solidFill>
                  <a:schemeClr val="tx1"/>
                </a:solidFill>
              </a:rPr>
              <a:t>bdate</a:t>
            </a:r>
            <a:r>
              <a:rPr lang="en-US" sz="6500" dirty="0">
                <a:solidFill>
                  <a:schemeClr val="tx1"/>
                </a:solidFill>
              </a:rPr>
              <a:t>, relationship from employee join dependent on </a:t>
            </a:r>
            <a:r>
              <a:rPr lang="en-US" sz="6500" dirty="0" err="1">
                <a:solidFill>
                  <a:schemeClr val="tx1"/>
                </a:solidFill>
              </a:rPr>
              <a:t>ssn</a:t>
            </a:r>
            <a:r>
              <a:rPr lang="en-US" sz="6500" dirty="0">
                <a:solidFill>
                  <a:schemeClr val="tx1"/>
                </a:solidFill>
              </a:rPr>
              <a:t>=</a:t>
            </a:r>
            <a:r>
              <a:rPr lang="en-US" sz="6500" dirty="0" err="1">
                <a:solidFill>
                  <a:schemeClr val="tx1"/>
                </a:solidFill>
              </a:rPr>
              <a:t>essn</a:t>
            </a:r>
            <a:r>
              <a:rPr lang="en-US" sz="6500" dirty="0">
                <a:solidFill>
                  <a:schemeClr val="tx1"/>
                </a:solidFill>
              </a:rPr>
              <a:t> where relationship=‘son’ or relationship=‘daughter’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108" y="998181"/>
            <a:ext cx="9878966" cy="169625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108" y="2866923"/>
            <a:ext cx="7844028" cy="2044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81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4529" y="329184"/>
            <a:ext cx="9692640" cy="655002"/>
          </a:xfrm>
        </p:spPr>
        <p:txBody>
          <a:bodyPr>
            <a:normAutofit fontScale="90000"/>
          </a:bodyPr>
          <a:lstStyle/>
          <a:p>
            <a:r>
              <a:rPr lang="en-US" dirty="0"/>
              <a:t>Try it Yourself …..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682331"/>
            <a:ext cx="10856976" cy="4351337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dirty="0">
                <a:solidFill>
                  <a:srgbClr val="FF0000"/>
                </a:solidFill>
              </a:rPr>
              <a:t>Retrieve employee name and salary with his/her department name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600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chemeClr val="tx1"/>
                </a:solidFill>
              </a:rPr>
              <a:t>Select </a:t>
            </a:r>
            <a:r>
              <a:rPr lang="en-US" dirty="0" err="1">
                <a:solidFill>
                  <a:schemeClr val="tx1"/>
                </a:solidFill>
              </a:rPr>
              <a:t>Fname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Lname</a:t>
            </a:r>
            <a:r>
              <a:rPr lang="en-US" dirty="0">
                <a:solidFill>
                  <a:schemeClr val="tx1"/>
                </a:solidFill>
              </a:rPr>
              <a:t>, salary, </a:t>
            </a:r>
            <a:r>
              <a:rPr lang="en-US" dirty="0" err="1">
                <a:solidFill>
                  <a:schemeClr val="tx1"/>
                </a:solidFill>
              </a:rPr>
              <a:t>dname</a:t>
            </a:r>
            <a:r>
              <a:rPr lang="en-US" dirty="0">
                <a:solidFill>
                  <a:schemeClr val="tx1"/>
                </a:solidFill>
              </a:rPr>
              <a:t> from employee join department on </a:t>
            </a:r>
            <a:r>
              <a:rPr lang="en-US" dirty="0" err="1">
                <a:solidFill>
                  <a:schemeClr val="tx1"/>
                </a:solidFill>
              </a:rPr>
              <a:t>dno</a:t>
            </a:r>
            <a:r>
              <a:rPr lang="en-US" dirty="0">
                <a:solidFill>
                  <a:schemeClr val="tx1"/>
                </a:solidFill>
              </a:rPr>
              <a:t>=</a:t>
            </a:r>
            <a:r>
              <a:rPr lang="en-US" dirty="0" err="1">
                <a:solidFill>
                  <a:schemeClr val="tx1"/>
                </a:solidFill>
              </a:rPr>
              <a:t>dnumber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108" y="2687256"/>
            <a:ext cx="7081572" cy="21607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108" y="1156677"/>
            <a:ext cx="9878966" cy="169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196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94838"/>
            <a:ext cx="9692640" cy="935418"/>
          </a:xfrm>
        </p:spPr>
        <p:txBody>
          <a:bodyPr/>
          <a:lstStyle/>
          <a:p>
            <a:r>
              <a:rPr lang="en-US" dirty="0"/>
              <a:t>Select from Different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443" y="4574825"/>
            <a:ext cx="11144157" cy="4351337"/>
          </a:xfrm>
        </p:spPr>
        <p:txBody>
          <a:bodyPr/>
          <a:lstStyle/>
          <a:p>
            <a:r>
              <a:rPr lang="en-US" sz="2600" dirty="0">
                <a:solidFill>
                  <a:srgbClr val="FF0000"/>
                </a:solidFill>
              </a:rPr>
              <a:t>Retrieve department name and its locations and the name of its manager with salary greater than 40000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chemeClr val="tx1"/>
                </a:solidFill>
              </a:rPr>
              <a:t>Select </a:t>
            </a:r>
            <a:r>
              <a:rPr lang="en-US" sz="2200" dirty="0" err="1">
                <a:solidFill>
                  <a:schemeClr val="tx1"/>
                </a:solidFill>
              </a:rPr>
              <a:t>Dname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dlocation,Fname+lname</a:t>
            </a:r>
            <a:r>
              <a:rPr lang="en-US" sz="2200" dirty="0">
                <a:solidFill>
                  <a:schemeClr val="tx1"/>
                </a:solidFill>
              </a:rPr>
              <a:t> as </a:t>
            </a:r>
            <a:r>
              <a:rPr lang="en-US" sz="2200" dirty="0" err="1">
                <a:solidFill>
                  <a:schemeClr val="tx1"/>
                </a:solidFill>
              </a:rPr>
              <a:t>manager_name</a:t>
            </a:r>
            <a:r>
              <a:rPr lang="en-US" sz="2200" dirty="0">
                <a:solidFill>
                  <a:schemeClr val="tx1"/>
                </a:solidFill>
              </a:rPr>
              <a:t> from employee join department on </a:t>
            </a:r>
            <a:r>
              <a:rPr lang="en-US" sz="2200" dirty="0" err="1">
                <a:solidFill>
                  <a:schemeClr val="tx1"/>
                </a:solidFill>
              </a:rPr>
              <a:t>ssn</a:t>
            </a:r>
            <a:r>
              <a:rPr lang="en-US" sz="2200" dirty="0">
                <a:solidFill>
                  <a:schemeClr val="tx1"/>
                </a:solidFill>
              </a:rPr>
              <a:t>=</a:t>
            </a:r>
            <a:r>
              <a:rPr lang="en-US" sz="2200" dirty="0" err="1">
                <a:solidFill>
                  <a:schemeClr val="tx1"/>
                </a:solidFill>
              </a:rPr>
              <a:t>mgr_ssn</a:t>
            </a:r>
            <a:r>
              <a:rPr lang="en-US" sz="2200" dirty="0">
                <a:solidFill>
                  <a:schemeClr val="tx1"/>
                </a:solidFill>
              </a:rPr>
              <a:t> join </a:t>
            </a:r>
            <a:r>
              <a:rPr lang="en-US" sz="2200" dirty="0" err="1">
                <a:solidFill>
                  <a:schemeClr val="tx1"/>
                </a:solidFill>
              </a:rPr>
              <a:t>dept_locations</a:t>
            </a:r>
            <a:r>
              <a:rPr lang="en-US" sz="2200" dirty="0">
                <a:solidFill>
                  <a:schemeClr val="tx1"/>
                </a:solidFill>
              </a:rPr>
              <a:t> on </a:t>
            </a:r>
            <a:r>
              <a:rPr lang="en-US" sz="2200" dirty="0" err="1">
                <a:solidFill>
                  <a:schemeClr val="tx1"/>
                </a:solidFill>
              </a:rPr>
              <a:t>department.dnumber</a:t>
            </a:r>
            <a:r>
              <a:rPr lang="en-US" sz="2200" dirty="0">
                <a:solidFill>
                  <a:schemeClr val="tx1"/>
                </a:solidFill>
              </a:rPr>
              <a:t> =</a:t>
            </a:r>
            <a:r>
              <a:rPr lang="en-US" sz="2200" dirty="0" err="1">
                <a:solidFill>
                  <a:schemeClr val="tx1"/>
                </a:solidFill>
              </a:rPr>
              <a:t>dept_locations.dnumber</a:t>
            </a:r>
            <a:r>
              <a:rPr lang="en-US" sz="2200" dirty="0">
                <a:solidFill>
                  <a:schemeClr val="tx1"/>
                </a:solidFill>
              </a:rPr>
              <a:t> where salary&gt; 40000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068" y="1030256"/>
            <a:ext cx="9555099" cy="17982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068" y="2811303"/>
            <a:ext cx="9109138" cy="1700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8321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956" y="1513573"/>
            <a:ext cx="11144157" cy="4351337"/>
          </a:xfrm>
        </p:spPr>
        <p:txBody>
          <a:bodyPr>
            <a:normAutofit/>
          </a:bodyPr>
          <a:lstStyle/>
          <a:p>
            <a:r>
              <a:rPr lang="en-US" sz="4000" dirty="0"/>
              <a:t>What is the difference between unique constraint and primary key</a:t>
            </a:r>
          </a:p>
          <a:p>
            <a:r>
              <a:rPr lang="en-US" sz="4000" dirty="0"/>
              <a:t>Explain what is meant by referential integrity</a:t>
            </a:r>
          </a:p>
        </p:txBody>
      </p:sp>
    </p:spTree>
    <p:extLst>
      <p:ext uri="{BB962C8B-B14F-4D97-AF65-F5344CB8AC3E}">
        <p14:creationId xmlns:p14="http://schemas.microsoft.com/office/powerpoint/2010/main" val="251673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834" y="164892"/>
            <a:ext cx="9692640" cy="836883"/>
          </a:xfrm>
        </p:spPr>
        <p:txBody>
          <a:bodyPr/>
          <a:lstStyle/>
          <a:p>
            <a:r>
              <a:rPr lang="en-US" dirty="0"/>
              <a:t>Company Database Schema 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13" y="1001775"/>
            <a:ext cx="9692640" cy="620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3928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was originally developed by IBM in 1970</a:t>
            </a:r>
          </a:p>
          <a:p>
            <a:r>
              <a:rPr lang="en-US" dirty="0"/>
              <a:t>It is the standard relational database language</a:t>
            </a:r>
          </a:p>
          <a:p>
            <a:r>
              <a:rPr lang="en-US" dirty="0"/>
              <a:t>It stands for </a:t>
            </a:r>
            <a:r>
              <a:rPr lang="en-US" dirty="0">
                <a:solidFill>
                  <a:srgbClr val="0070C0"/>
                </a:solidFill>
              </a:rPr>
              <a:t>Standard Query Language</a:t>
            </a:r>
          </a:p>
          <a:p>
            <a:r>
              <a:rPr lang="en-US" dirty="0"/>
              <a:t>It is </a:t>
            </a:r>
            <a:r>
              <a:rPr lang="en-US" dirty="0">
                <a:solidFill>
                  <a:srgbClr val="00B050"/>
                </a:solidFill>
              </a:rPr>
              <a:t>non-procedural language</a:t>
            </a:r>
            <a:r>
              <a:rPr lang="en-US" dirty="0"/>
              <a:t>, you specify what information needed rather than how to get it</a:t>
            </a:r>
          </a:p>
          <a:p>
            <a:r>
              <a:rPr lang="en-US" b="1" dirty="0"/>
              <a:t>It has two types:</a:t>
            </a:r>
          </a:p>
          <a:p>
            <a:pPr lvl="1"/>
            <a:r>
              <a:rPr lang="en-US" b="1" dirty="0">
                <a:solidFill>
                  <a:schemeClr val="accent4"/>
                </a:solidFill>
              </a:rPr>
              <a:t>Data Definition Language (DDL): </a:t>
            </a:r>
            <a:r>
              <a:rPr lang="en-US" dirty="0"/>
              <a:t>Used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it to define the structure of the database. Define database, tables, attributes, datatypes, constraints…  </a:t>
            </a:r>
            <a:r>
              <a:rPr lang="en-US" dirty="0">
                <a:solidFill>
                  <a:schemeClr val="accent1"/>
                </a:solidFill>
              </a:rPr>
              <a:t>Keywords: create, alter and drop</a:t>
            </a:r>
          </a:p>
          <a:p>
            <a:pPr marL="274320" lvl="1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pPr lvl="1"/>
            <a:r>
              <a:rPr lang="en-US" b="1" dirty="0">
                <a:solidFill>
                  <a:schemeClr val="accent4"/>
                </a:solidFill>
              </a:rPr>
              <a:t>Data Manipulation Language (DML): </a:t>
            </a:r>
            <a:r>
              <a:rPr lang="en-US" dirty="0"/>
              <a:t>Used to manipulate data in the database.</a:t>
            </a:r>
            <a:r>
              <a:rPr lang="en-US" b="1" dirty="0">
                <a:solidFill>
                  <a:schemeClr val="accent4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Keywords: select, update, delete and insert</a:t>
            </a:r>
          </a:p>
        </p:txBody>
      </p:sp>
    </p:spTree>
    <p:extLst>
      <p:ext uri="{BB962C8B-B14F-4D97-AF65-F5344CB8AC3E}">
        <p14:creationId xmlns:p14="http://schemas.microsoft.com/office/powerpoint/2010/main" val="2791552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SQL Retrieval Queries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rgbClr val="7030A0"/>
                </a:solidFill>
              </a:rPr>
              <a:t>Select</a:t>
            </a:r>
            <a:r>
              <a:rPr lang="en-US" b="1" dirty="0"/>
              <a:t> &lt;Attribute list&gt;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7030A0"/>
                </a:solidFill>
              </a:rPr>
              <a:t>From</a:t>
            </a:r>
            <a:r>
              <a:rPr lang="en-US" b="1" dirty="0"/>
              <a:t> &lt;Table list&gt;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7030A0"/>
                </a:solidFill>
              </a:rPr>
              <a:t>Where</a:t>
            </a:r>
            <a:r>
              <a:rPr lang="en-US" b="1" dirty="0"/>
              <a:t> &lt;Condition&gt;</a:t>
            </a:r>
          </a:p>
          <a:p>
            <a:pPr marL="0" indent="0">
              <a:buNone/>
            </a:pPr>
            <a:r>
              <a:rPr lang="en-US" sz="2200" b="1" dirty="0">
                <a:solidFill>
                  <a:schemeClr val="accent2"/>
                </a:solidFill>
              </a:rPr>
              <a:t>Example:</a:t>
            </a:r>
          </a:p>
          <a:p>
            <a:pPr marL="0" indent="0">
              <a:buNone/>
            </a:pPr>
            <a:r>
              <a:rPr lang="en-US" b="1" dirty="0"/>
              <a:t>Select SSN, </a:t>
            </a:r>
            <a:r>
              <a:rPr lang="en-US" b="1" dirty="0" err="1"/>
              <a:t>Fname</a:t>
            </a:r>
            <a:r>
              <a:rPr lang="en-US" b="1" dirty="0"/>
              <a:t>, DOB</a:t>
            </a:r>
          </a:p>
          <a:p>
            <a:pPr marL="0" indent="0">
              <a:buNone/>
            </a:pPr>
            <a:r>
              <a:rPr lang="en-US" b="1" dirty="0"/>
              <a:t>From Employee</a:t>
            </a:r>
          </a:p>
          <a:p>
            <a:pPr marL="0" indent="0">
              <a:buNone/>
            </a:pPr>
            <a:r>
              <a:rPr lang="en-US" b="1" dirty="0"/>
              <a:t>Where salary &gt; 100,000</a:t>
            </a:r>
          </a:p>
        </p:txBody>
      </p:sp>
    </p:spTree>
    <p:extLst>
      <p:ext uri="{BB962C8B-B14F-4D97-AF65-F5344CB8AC3E}">
        <p14:creationId xmlns:p14="http://schemas.microsoft.com/office/powerpoint/2010/main" val="3927376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Retrieve all Attributes, all Rows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>
                <a:solidFill>
                  <a:srgbClr val="0070C0"/>
                </a:solidFill>
              </a:rPr>
              <a:t>Retrieve all the attributes and rows from the table:</a:t>
            </a:r>
          </a:p>
          <a:p>
            <a:r>
              <a:rPr lang="en-US" sz="2200" dirty="0"/>
              <a:t>Select * from employee</a:t>
            </a:r>
          </a:p>
          <a:p>
            <a:r>
              <a:rPr lang="en-US" sz="2200" dirty="0">
                <a:solidFill>
                  <a:srgbClr val="0070C0"/>
                </a:solidFill>
              </a:rPr>
              <a:t>Retrieve some attributes for all employees:</a:t>
            </a:r>
          </a:p>
          <a:p>
            <a:r>
              <a:rPr lang="en-US" sz="2200" dirty="0"/>
              <a:t>Select SSN, </a:t>
            </a:r>
            <a:r>
              <a:rPr lang="en-US" sz="2200" dirty="0" err="1"/>
              <a:t>Fname</a:t>
            </a:r>
            <a:r>
              <a:rPr lang="en-US" sz="2200" dirty="0"/>
              <a:t>, </a:t>
            </a:r>
            <a:r>
              <a:rPr lang="en-US" sz="2200" dirty="0" err="1"/>
              <a:t>Lname</a:t>
            </a:r>
            <a:r>
              <a:rPr lang="en-US" sz="2200" dirty="0"/>
              <a:t>, Salary from employee</a:t>
            </a:r>
          </a:p>
          <a:p>
            <a:r>
              <a:rPr lang="en-US" sz="2200" dirty="0">
                <a:solidFill>
                  <a:srgbClr val="0070C0"/>
                </a:solidFill>
              </a:rPr>
              <a:t>Retrieve some attributes for some employees:</a:t>
            </a:r>
          </a:p>
          <a:p>
            <a:r>
              <a:rPr lang="en-US" sz="2200" dirty="0"/>
              <a:t>Select SSN, </a:t>
            </a:r>
            <a:r>
              <a:rPr lang="en-US" sz="2200" dirty="0" err="1"/>
              <a:t>Fname</a:t>
            </a:r>
            <a:r>
              <a:rPr lang="en-US" sz="2200" dirty="0"/>
              <a:t>, </a:t>
            </a:r>
            <a:r>
              <a:rPr lang="en-US" sz="2200" dirty="0" err="1"/>
              <a:t>Dnumber</a:t>
            </a:r>
            <a:r>
              <a:rPr lang="en-US" sz="2200" dirty="0"/>
              <a:t> from employee where salary=2000</a:t>
            </a:r>
          </a:p>
          <a:p>
            <a:r>
              <a:rPr lang="en-US" sz="2200" dirty="0"/>
              <a:t>Select SSN, </a:t>
            </a:r>
            <a:r>
              <a:rPr lang="en-US" sz="2200" dirty="0" err="1"/>
              <a:t>Fname</a:t>
            </a:r>
            <a:r>
              <a:rPr lang="en-US" sz="2200" dirty="0"/>
              <a:t>, DOB from employee where salary=2000 and </a:t>
            </a:r>
            <a:r>
              <a:rPr lang="en-US" sz="2200" dirty="0" err="1"/>
              <a:t>dnumber</a:t>
            </a:r>
            <a:r>
              <a:rPr lang="en-US" sz="2200" dirty="0"/>
              <a:t>=3</a:t>
            </a:r>
          </a:p>
        </p:txBody>
      </p:sp>
    </p:spTree>
    <p:extLst>
      <p:ext uri="{BB962C8B-B14F-4D97-AF65-F5344CB8AC3E}">
        <p14:creationId xmlns:p14="http://schemas.microsoft.com/office/powerpoint/2010/main" val="217890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Aliases for tables and attributes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b="1" dirty="0">
                <a:solidFill>
                  <a:srgbClr val="0070C0"/>
                </a:solidFill>
              </a:rPr>
              <a:t>Alias for attributes:</a:t>
            </a:r>
          </a:p>
          <a:p>
            <a:r>
              <a:rPr lang="en-US" dirty="0"/>
              <a:t>Select </a:t>
            </a:r>
            <a:r>
              <a:rPr lang="en-US" dirty="0" err="1"/>
              <a:t>Fname</a:t>
            </a:r>
            <a:r>
              <a:rPr lang="en-US" dirty="0"/>
              <a:t> as </a:t>
            </a:r>
            <a:r>
              <a:rPr lang="en-US" dirty="0" err="1"/>
              <a:t>First_Name</a:t>
            </a:r>
            <a:r>
              <a:rPr lang="en-US" dirty="0"/>
              <a:t>, </a:t>
            </a:r>
            <a:r>
              <a:rPr lang="en-US" dirty="0" err="1"/>
              <a:t>Lname</a:t>
            </a:r>
            <a:r>
              <a:rPr lang="en-US" dirty="0"/>
              <a:t> as </a:t>
            </a:r>
            <a:r>
              <a:rPr lang="en-US" dirty="0" err="1"/>
              <a:t>Last_Name</a:t>
            </a:r>
            <a:r>
              <a:rPr lang="en-US" dirty="0"/>
              <a:t> from Employee</a:t>
            </a:r>
          </a:p>
          <a:p>
            <a:r>
              <a:rPr lang="en-US" sz="2200" b="1" dirty="0">
                <a:solidFill>
                  <a:srgbClr val="0070C0"/>
                </a:solidFill>
              </a:rPr>
              <a:t>Alias for Tables:</a:t>
            </a:r>
          </a:p>
          <a:p>
            <a:r>
              <a:rPr lang="en-US" dirty="0"/>
              <a:t>Select </a:t>
            </a:r>
            <a:r>
              <a:rPr lang="en-US" dirty="0" err="1"/>
              <a:t>Fname</a:t>
            </a:r>
            <a:r>
              <a:rPr lang="en-US" dirty="0"/>
              <a:t> as </a:t>
            </a:r>
            <a:r>
              <a:rPr lang="en-US" dirty="0" err="1"/>
              <a:t>First_Name</a:t>
            </a:r>
            <a:r>
              <a:rPr lang="en-US" dirty="0"/>
              <a:t> from employee as </a:t>
            </a:r>
            <a:r>
              <a:rPr lang="en-US" dirty="0" err="1"/>
              <a:t>Emp</a:t>
            </a:r>
            <a:endParaRPr lang="en-US" dirty="0"/>
          </a:p>
          <a:p>
            <a:r>
              <a:rPr lang="en-US" sz="2200" b="1" dirty="0">
                <a:solidFill>
                  <a:srgbClr val="0070C0"/>
                </a:solidFill>
              </a:rPr>
              <a:t>Attribute reference by table name:</a:t>
            </a:r>
          </a:p>
          <a:p>
            <a:r>
              <a:rPr lang="en-US" dirty="0"/>
              <a:t>Select </a:t>
            </a:r>
            <a:r>
              <a:rPr lang="en-US" dirty="0" err="1"/>
              <a:t>employee.fname</a:t>
            </a:r>
            <a:r>
              <a:rPr lang="en-US" dirty="0"/>
              <a:t> as </a:t>
            </a:r>
            <a:r>
              <a:rPr lang="en-US" dirty="0" err="1"/>
              <a:t>First_name</a:t>
            </a:r>
            <a:r>
              <a:rPr lang="en-US" dirty="0"/>
              <a:t> from employee</a:t>
            </a:r>
          </a:p>
          <a:p>
            <a:r>
              <a:rPr lang="en-US" dirty="0"/>
              <a:t>Select </a:t>
            </a:r>
            <a:r>
              <a:rPr lang="en-US" dirty="0" err="1"/>
              <a:t>emp.fname</a:t>
            </a:r>
            <a:r>
              <a:rPr lang="en-US" dirty="0"/>
              <a:t> from employee as </a:t>
            </a:r>
            <a:r>
              <a:rPr lang="en-US" dirty="0" err="1"/>
              <a:t>emp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648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Ordering of the retrieved tuples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Order of resulted rows without condition</a:t>
            </a:r>
          </a:p>
          <a:p>
            <a:r>
              <a:rPr lang="en-US" dirty="0"/>
              <a:t>Select * from employee order by SSN</a:t>
            </a:r>
          </a:p>
          <a:p>
            <a:r>
              <a:rPr lang="en-US" sz="2200" b="1" dirty="0">
                <a:solidFill>
                  <a:srgbClr val="0070C0"/>
                </a:solidFill>
              </a:rPr>
              <a:t>Order of resulted rows with condition</a:t>
            </a:r>
          </a:p>
          <a:p>
            <a:r>
              <a:rPr lang="en-US" dirty="0"/>
              <a:t>Select * from employee where salary&lt;3000 order by SSN</a:t>
            </a:r>
          </a:p>
          <a:p>
            <a:r>
              <a:rPr lang="en-US" sz="2200" b="1" dirty="0">
                <a:solidFill>
                  <a:srgbClr val="0070C0"/>
                </a:solidFill>
              </a:rPr>
              <a:t>Order the resulted rows with different attributes</a:t>
            </a:r>
          </a:p>
          <a:p>
            <a:r>
              <a:rPr lang="en-US" dirty="0"/>
              <a:t>Select SSN, </a:t>
            </a:r>
            <a:r>
              <a:rPr lang="en-US" dirty="0" err="1"/>
              <a:t>Fname</a:t>
            </a:r>
            <a:r>
              <a:rPr lang="en-US" dirty="0"/>
              <a:t>, address from employee order by salary, </a:t>
            </a:r>
            <a:r>
              <a:rPr lang="en-US" dirty="0" err="1"/>
              <a:t>Dno</a:t>
            </a: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Default ordering is ascending if descending then:</a:t>
            </a:r>
          </a:p>
          <a:p>
            <a:r>
              <a:rPr lang="en-US" dirty="0"/>
              <a:t>Select * from employee order by salary </a:t>
            </a:r>
            <a:r>
              <a:rPr lang="en-US" dirty="0" err="1"/>
              <a:t>desc</a:t>
            </a:r>
            <a:endParaRPr lang="en-US" dirty="0"/>
          </a:p>
          <a:p>
            <a:r>
              <a:rPr lang="en-US" dirty="0"/>
              <a:t>Select * from employee order by salary </a:t>
            </a:r>
            <a:r>
              <a:rPr lang="en-US" dirty="0" err="1"/>
              <a:t>desc</a:t>
            </a:r>
            <a:r>
              <a:rPr lang="en-US" dirty="0"/>
              <a:t>, </a:t>
            </a:r>
            <a:r>
              <a:rPr lang="en-US" dirty="0" err="1"/>
              <a:t>dno</a:t>
            </a:r>
            <a:r>
              <a:rPr lang="en-US" dirty="0"/>
              <a:t> </a:t>
            </a:r>
            <a:r>
              <a:rPr lang="en-US" dirty="0" err="1"/>
              <a:t>asc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329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Retrieve Distinct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600" dirty="0"/>
              <a:t>Select salary from employee (Query 1)</a:t>
            </a:r>
          </a:p>
          <a:p>
            <a:r>
              <a:rPr lang="en-US" sz="2600" dirty="0"/>
              <a:t>Select distinct (salary) from employee (Query 2)</a:t>
            </a:r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281028"/>
              </p:ext>
            </p:extLst>
          </p:nvPr>
        </p:nvGraphicFramePr>
        <p:xfrm>
          <a:off x="1888761" y="3645407"/>
          <a:ext cx="2171175" cy="30838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055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Salary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55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55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55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055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055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055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6091300"/>
              </p:ext>
            </p:extLst>
          </p:nvPr>
        </p:nvGraphicFramePr>
        <p:xfrm>
          <a:off x="5573775" y="4123753"/>
          <a:ext cx="2415981" cy="20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4096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Salary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096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096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096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4947" y="3645408"/>
            <a:ext cx="1389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Query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58256" y="3645408"/>
            <a:ext cx="1389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Query 2</a:t>
            </a:r>
          </a:p>
        </p:txBody>
      </p:sp>
    </p:spTree>
    <p:extLst>
      <p:ext uri="{BB962C8B-B14F-4D97-AF65-F5344CB8AC3E}">
        <p14:creationId xmlns:p14="http://schemas.microsoft.com/office/powerpoint/2010/main" val="283639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610" y="2188741"/>
            <a:ext cx="10130652" cy="4351337"/>
          </a:xfrm>
        </p:spPr>
        <p:txBody>
          <a:bodyPr/>
          <a:lstStyle/>
          <a:p>
            <a:r>
              <a:rPr lang="en-US" sz="2400" dirty="0">
                <a:solidFill>
                  <a:srgbClr val="FF0000"/>
                </a:solidFill>
              </a:rPr>
              <a:t>Retrieve project data for projects in department 10</a:t>
            </a:r>
          </a:p>
          <a:p>
            <a:r>
              <a:rPr lang="en-US" sz="2400" dirty="0"/>
              <a:t>Select * from project where </a:t>
            </a:r>
            <a:r>
              <a:rPr lang="en-US" sz="2400" dirty="0" err="1"/>
              <a:t>dnum</a:t>
            </a:r>
            <a:r>
              <a:rPr lang="en-US" sz="2400" dirty="0"/>
              <a:t>=10</a:t>
            </a:r>
          </a:p>
          <a:p>
            <a:r>
              <a:rPr lang="en-US" sz="2400" dirty="0">
                <a:solidFill>
                  <a:srgbClr val="FF0000"/>
                </a:solidFill>
              </a:rPr>
              <a:t>Retrieve SSN for employees working in project number 1 with hours greater than 10 hours</a:t>
            </a:r>
          </a:p>
          <a:p>
            <a:r>
              <a:rPr lang="en-US" sz="2400" dirty="0"/>
              <a:t>Select ESSN from </a:t>
            </a:r>
            <a:r>
              <a:rPr lang="en-US" sz="2400" dirty="0" err="1"/>
              <a:t>works_on</a:t>
            </a:r>
            <a:r>
              <a:rPr lang="en-US" sz="2400" dirty="0"/>
              <a:t> where </a:t>
            </a:r>
            <a:r>
              <a:rPr lang="en-US" sz="2400" dirty="0" err="1"/>
              <a:t>Pno</a:t>
            </a:r>
            <a:r>
              <a:rPr lang="en-US" sz="2400" dirty="0"/>
              <a:t>=1 and hours&gt; 10</a:t>
            </a:r>
          </a:p>
          <a:p>
            <a:r>
              <a:rPr lang="en-US" sz="2400" dirty="0">
                <a:solidFill>
                  <a:srgbClr val="FF0000"/>
                </a:solidFill>
              </a:rPr>
              <a:t>Retrieve SSN and </a:t>
            </a:r>
            <a:r>
              <a:rPr lang="en-US" sz="2400" dirty="0" err="1">
                <a:solidFill>
                  <a:srgbClr val="FF0000"/>
                </a:solidFill>
              </a:rPr>
              <a:t>Pno</a:t>
            </a:r>
            <a:r>
              <a:rPr lang="en-US" sz="2400" dirty="0">
                <a:solidFill>
                  <a:srgbClr val="FF0000"/>
                </a:solidFill>
              </a:rPr>
              <a:t> for employees working in either project number 1 or 2 ordered by hours in descending way</a:t>
            </a:r>
          </a:p>
          <a:p>
            <a:r>
              <a:rPr lang="en-US" sz="2400" dirty="0"/>
              <a:t>Select ESSN, </a:t>
            </a:r>
            <a:r>
              <a:rPr lang="en-US" sz="2400" dirty="0" err="1"/>
              <a:t>Pno</a:t>
            </a:r>
            <a:r>
              <a:rPr lang="en-US" sz="2400" dirty="0"/>
              <a:t> from </a:t>
            </a:r>
            <a:r>
              <a:rPr lang="en-US" sz="2400" dirty="0" err="1"/>
              <a:t>works_on</a:t>
            </a:r>
            <a:r>
              <a:rPr lang="en-US" sz="2400" dirty="0"/>
              <a:t> where </a:t>
            </a:r>
            <a:r>
              <a:rPr lang="en-US" sz="2400" dirty="0" err="1"/>
              <a:t>pno</a:t>
            </a:r>
            <a:r>
              <a:rPr lang="en-US" sz="2400" dirty="0"/>
              <a:t>=1 or </a:t>
            </a:r>
            <a:r>
              <a:rPr lang="en-US" sz="2400" dirty="0" err="1"/>
              <a:t>pno</a:t>
            </a:r>
            <a:r>
              <a:rPr lang="en-US" sz="2400" dirty="0"/>
              <a:t>=2 order by hours </a:t>
            </a:r>
            <a:r>
              <a:rPr lang="en-US" sz="2400" dirty="0" err="1"/>
              <a:t>desc</a:t>
            </a:r>
            <a:endParaRPr lang="en-US" sz="2400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1646" y="124159"/>
            <a:ext cx="6065721" cy="2047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70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D70D5E"/>
      </a:accent2>
      <a:accent3>
        <a:srgbClr val="98037E"/>
      </a:accent3>
      <a:accent4>
        <a:srgbClr val="68027D"/>
      </a:accent4>
      <a:accent5>
        <a:srgbClr val="095ACA"/>
      </a:accent5>
      <a:accent6>
        <a:srgbClr val="063597"/>
      </a:accent6>
      <a:hlink>
        <a:srgbClr val="17BBFD"/>
      </a:hlink>
      <a:folHlink>
        <a:srgbClr val="FF79C2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23C5FE65-18CC-4A65-9EBC-B05E331504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12644</TotalTime>
  <Words>903</Words>
  <Application>Microsoft Macintosh PowerPoint</Application>
  <PresentationFormat>Widescreen</PresentationFormat>
  <Paragraphs>102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Baskerville Old Face</vt:lpstr>
      <vt:lpstr>Calibri</vt:lpstr>
      <vt:lpstr>Century Schoolbook</vt:lpstr>
      <vt:lpstr>Wingdings 2</vt:lpstr>
      <vt:lpstr>View</vt:lpstr>
      <vt:lpstr>Chapter 4</vt:lpstr>
      <vt:lpstr>Company Database Schema </vt:lpstr>
      <vt:lpstr>SQL Overview</vt:lpstr>
      <vt:lpstr>Basic SQL Retrieval Queries Structure</vt:lpstr>
      <vt:lpstr>Retrieve all Attributes, all Rows</vt:lpstr>
      <vt:lpstr>Aliases for tables and attributes</vt:lpstr>
      <vt:lpstr>Ordering of the retrieved tuples</vt:lpstr>
      <vt:lpstr>Retrieve Distinct Values</vt:lpstr>
      <vt:lpstr>Exercises:</vt:lpstr>
      <vt:lpstr>Select from Two Relations</vt:lpstr>
      <vt:lpstr>Select from Two Relations</vt:lpstr>
      <vt:lpstr>Try it Yourself …..</vt:lpstr>
      <vt:lpstr>Try it Yourself …..</vt:lpstr>
      <vt:lpstr>Try it Yourself …..</vt:lpstr>
      <vt:lpstr>Select from Different Relations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laptop</dc:creator>
  <cp:lastModifiedBy>Muhammad Hatim Binsawad</cp:lastModifiedBy>
  <cp:revision>93</cp:revision>
  <dcterms:created xsi:type="dcterms:W3CDTF">2015-10-03T18:02:33Z</dcterms:created>
  <dcterms:modified xsi:type="dcterms:W3CDTF">2020-10-30T10:12:42Z</dcterms:modified>
</cp:coreProperties>
</file>